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5"/>
  </p:notesMasterIdLst>
  <p:sldIdLst>
    <p:sldId id="2428" r:id="rId2"/>
    <p:sldId id="2429" r:id="rId3"/>
    <p:sldId id="2398" r:id="rId4"/>
    <p:sldId id="2401" r:id="rId5"/>
    <p:sldId id="2402" r:id="rId6"/>
    <p:sldId id="2355" r:id="rId7"/>
    <p:sldId id="2409" r:id="rId8"/>
    <p:sldId id="2405" r:id="rId9"/>
    <p:sldId id="2410" r:id="rId10"/>
    <p:sldId id="2376" r:id="rId11"/>
    <p:sldId id="2430" r:id="rId12"/>
    <p:sldId id="2431" r:id="rId13"/>
    <p:sldId id="2246" r:id="rId14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461" userDrawn="1">
          <p15:clr>
            <a:srgbClr val="A4A3A4"/>
          </p15:clr>
        </p15:guide>
        <p15:guide id="4" pos="7265" userDrawn="1">
          <p15:clr>
            <a:srgbClr val="A4A3A4"/>
          </p15:clr>
        </p15:guide>
        <p15:guide id="5" orient="horz" pos="11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4BD"/>
    <a:srgbClr val="C3D69B"/>
    <a:srgbClr val="376092"/>
    <a:srgbClr val="D9D9D9"/>
    <a:srgbClr val="77933C"/>
    <a:srgbClr val="C0504D"/>
    <a:srgbClr val="37859D"/>
    <a:srgbClr val="FF3300"/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88" autoAdjust="0"/>
    <p:restoredTop sz="94947" autoAdjust="0"/>
  </p:normalViewPr>
  <p:slideViewPr>
    <p:cSldViewPr snapToGrid="0" snapToObjects="1">
      <p:cViewPr varScale="1">
        <p:scale>
          <a:sx n="70" d="100"/>
          <a:sy n="70" d="100"/>
        </p:scale>
        <p:origin x="66" y="774"/>
      </p:cViewPr>
      <p:guideLst>
        <p:guide orient="horz" pos="2160"/>
        <p:guide pos="3840"/>
        <p:guide pos="461"/>
        <p:guide pos="7265"/>
        <p:guide orient="horz" pos="11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4946431362734345"/>
          <c:y val="6.628024431458808E-2"/>
          <c:w val="0.75053568637265655"/>
          <c:h val="0.9029701416791533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2024 N=1072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invertIfNegative val="0"/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C61F-48BA-9DF0-7FB2DEC42908}"/>
              </c:ext>
            </c:extLst>
          </c:dPt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List1!$B$2:$B$5</c:f>
              <c:numCache>
                <c:formatCode>###0%</c:formatCode>
                <c:ptCount val="4"/>
                <c:pt idx="0">
                  <c:v>0.37373737373737453</c:v>
                </c:pt>
                <c:pt idx="1">
                  <c:v>0.23232323232323307</c:v>
                </c:pt>
                <c:pt idx="2">
                  <c:v>0.35353535353535404</c:v>
                </c:pt>
                <c:pt idx="3">
                  <c:v>4.0404040404040421E-2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1F-48BA-9DF0-7FB2DEC42908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Sloupec18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C7F36C6-BE14-4C28-A8BE-0BF3572ACFA7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61F-48BA-9DF0-7FB2DEC42908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717D760-3E26-4D93-BBC9-5E9DFC07A49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435866F2-F7F3-40A5-8598-7B36FCB916C5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972018C2-CCE0-4AD6-AC78-8AB53E5E5B87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List1!$C$2:$C$5</c:f>
              <c:numCache>
                <c:formatCode>0%</c:formatCode>
                <c:ptCount val="4"/>
                <c:pt idx="0">
                  <c:v>0.7262626262626255</c:v>
                </c:pt>
                <c:pt idx="1">
                  <c:v>0.86767676767676705</c:v>
                </c:pt>
                <c:pt idx="2">
                  <c:v>0.74646464646464605</c:v>
                </c:pt>
                <c:pt idx="3">
                  <c:v>1.0595959595959596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7-C61F-48BA-9DF0-7FB2DEC42908}"/>
            </c:ext>
            <c:ext xmlns:c15="http://schemas.microsoft.com/office/drawing/2012/chart" uri="{02D57815-91ED-43cb-92C2-25804820EDAC}">
              <c15:datalabelsRange>
                <c15:f>List1!$B$2:$B$30</c15:f>
                <c15:dlblRangeCache>
                  <c:ptCount val="29"/>
                  <c:pt idx="0">
                    <c:v>37%</c:v>
                  </c:pt>
                  <c:pt idx="1">
                    <c:v>23%</c:v>
                  </c:pt>
                  <c:pt idx="2">
                    <c:v>35%</c:v>
                  </c:pt>
                  <c:pt idx="3">
                    <c:v>4%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2025 N=1114</c:v>
                </c:pt>
              </c:strCache>
            </c:strRef>
          </c:tx>
          <c:spPr>
            <a:solidFill>
              <a:srgbClr val="376092"/>
            </a:solidFill>
          </c:spPr>
          <c:invertIfNegative val="0"/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List1!$D$2:$D$5</c:f>
              <c:numCache>
                <c:formatCode>###0%</c:formatCode>
                <c:ptCount val="4"/>
                <c:pt idx="0">
                  <c:v>0.30154218140786043</c:v>
                </c:pt>
                <c:pt idx="1">
                  <c:v>0.28900648029266318</c:v>
                </c:pt>
                <c:pt idx="2">
                  <c:v>0.35878759767350937</c:v>
                </c:pt>
                <c:pt idx="3">
                  <c:v>5.066374062596541E-2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C61F-48BA-9DF0-7FB2DEC42908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808BD775-C1F0-4C65-B0DF-7C6FAE8A16C7}" type="CELLRANGE">
                      <a:rPr lang="en-US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C61F-48BA-9DF0-7FB2DEC42908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EF7937F-842D-4C9E-9869-5A38A495FD1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B14275F5-00C4-40D0-ADB9-0B5FDBEC62B1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600F9431-714A-46AD-A34E-B030EEC9C589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List1!$E$2:$E$5</c:f>
              <c:numCache>
                <c:formatCode>0%</c:formatCode>
                <c:ptCount val="4"/>
                <c:pt idx="0">
                  <c:v>0.7984578185921396</c:v>
                </c:pt>
                <c:pt idx="1">
                  <c:v>0.81099351970733691</c:v>
                </c:pt>
                <c:pt idx="2">
                  <c:v>0.74121240232649077</c:v>
                </c:pt>
                <c:pt idx="3">
                  <c:v>1.0493362593740347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C61F-48BA-9DF0-7FB2DEC42908}"/>
            </c:ext>
            <c:ext xmlns:c15="http://schemas.microsoft.com/office/drawing/2012/chart" uri="{02D57815-91ED-43cb-92C2-25804820EDAC}">
              <c15:datalabelsRange>
                <c15:f>List1!$D$2:$D$30</c15:f>
                <c15:dlblRangeCache>
                  <c:ptCount val="29"/>
                  <c:pt idx="0">
                    <c:v>30%</c:v>
                  </c:pt>
                  <c:pt idx="1">
                    <c:v>29%</c:v>
                  </c:pt>
                  <c:pt idx="2">
                    <c:v>36%</c:v>
                  </c:pt>
                  <c:pt idx="3">
                    <c:v>5%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Sloupec4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List1!$F$2:$F$5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C61F-48BA-9DF0-7FB2DEC42908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Sloupec5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List1!$G$2:$G$5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C61F-48BA-9DF0-7FB2DEC42908}"/>
            </c:ext>
            <c:ext xmlns:c15="http://schemas.microsoft.com/office/drawing/2012/chart" uri="{02D57815-91ED-43cb-92C2-25804820EDAC}">
              <c15:datalabelsRange>
                <c15:f>List1!#REF!</c15:f>
              </c15:datalabelsRange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Sloupec7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List1!$H$2:$H$5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C61F-48BA-9DF0-7FB2DEC42908}"/>
            </c:ext>
          </c:extLst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Sloupec8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List1!$I$2:$I$5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C61F-48BA-9DF0-7FB2DEC42908}"/>
            </c:ext>
            <c:ext xmlns:c15="http://schemas.microsoft.com/office/drawing/2012/chart" uri="{02D57815-91ED-43cb-92C2-25804820EDAC}">
              <c15:datalabelsRange>
                <c15:f>List1!$F$2:$F$30</c15:f>
              </c15:datalabelsRange>
            </c:ext>
          </c:extLst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Sloupec9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List1!$J$2:$J$5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C61F-48BA-9DF0-7FB2DEC42908}"/>
            </c:ext>
          </c:extLst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Sloupec10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List1!$K$2:$K$5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C61F-48BA-9DF0-7FB2DEC42908}"/>
            </c:ext>
            <c:ext xmlns:c15="http://schemas.microsoft.com/office/drawing/2012/chart" uri="{02D57815-91ED-43cb-92C2-25804820EDAC}">
              <c15:datalabelsRange>
                <c15:f>List1!$H$2:$H$30</c15:f>
              </c15:datalabelsRange>
            </c:ext>
          </c:extLst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Sloupec11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List1!$L$2:$L$5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C61F-48BA-9DF0-7FB2DEC42908}"/>
            </c:ext>
          </c:extLst>
        </c:ser>
        <c:ser>
          <c:idx val="11"/>
          <c:order val="11"/>
          <c:tx>
            <c:strRef>
              <c:f>List1!$M$1</c:f>
              <c:strCache>
                <c:ptCount val="1"/>
                <c:pt idx="0">
                  <c:v>Sloupec12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List1!$M$2:$M$5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6-C61F-48BA-9DF0-7FB2DEC42908}"/>
            </c:ext>
            <c:ext xmlns:c15="http://schemas.microsoft.com/office/drawing/2012/chart" uri="{02D57815-91ED-43cb-92C2-25804820EDAC}">
              <c15:datalabelsRange>
                <c15:f>List1!$J$2:$J$30</c15:f>
              </c15:datalabelsRange>
            </c:ext>
          </c:extLst>
        </c:ser>
        <c:ser>
          <c:idx val="12"/>
          <c:order val="12"/>
          <c:tx>
            <c:strRef>
              <c:f>List1!$N$1</c:f>
              <c:strCache>
                <c:ptCount val="1"/>
                <c:pt idx="0">
                  <c:v>Sloupec13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List1!$N$2:$N$5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7-C61F-48BA-9DF0-7FB2DEC42908}"/>
            </c:ext>
          </c:extLst>
        </c:ser>
        <c:ser>
          <c:idx val="13"/>
          <c:order val="13"/>
          <c:tx>
            <c:strRef>
              <c:f>List1!$O$1</c:f>
              <c:strCache>
                <c:ptCount val="1"/>
                <c:pt idx="0">
                  <c:v>Sloupec14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List1!$O$2:$O$5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8-C61F-48BA-9DF0-7FB2DEC42908}"/>
            </c:ext>
            <c:ext xmlns:c15="http://schemas.microsoft.com/office/drawing/2012/chart" uri="{02D57815-91ED-43cb-92C2-25804820EDAC}">
              <c15:datalabelsRange>
                <c15:f>List1!$L$2:$L$30</c15:f>
              </c15:datalabelsRange>
            </c:ext>
          </c:extLst>
        </c:ser>
        <c:ser>
          <c:idx val="14"/>
          <c:order val="14"/>
          <c:tx>
            <c:strRef>
              <c:f>List1!$P$1</c:f>
              <c:strCache>
                <c:ptCount val="1"/>
                <c:pt idx="0">
                  <c:v>Sloupec15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List1!$P$2:$P$5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9-C61F-48BA-9DF0-7FB2DEC42908}"/>
            </c:ext>
          </c:extLst>
        </c:ser>
        <c:ser>
          <c:idx val="15"/>
          <c:order val="15"/>
          <c:tx>
            <c:strRef>
              <c:f>List1!$Q$1</c:f>
              <c:strCache>
                <c:ptCount val="1"/>
                <c:pt idx="0">
                  <c:v>Sloupec16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List1!$Q$2:$Q$5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A-C61F-48BA-9DF0-7FB2DEC42908}"/>
            </c:ext>
            <c:ext xmlns:c15="http://schemas.microsoft.com/office/drawing/2012/chart" uri="{02D57815-91ED-43cb-92C2-25804820EDAC}">
              <c15:datalabelsRange>
                <c15:f>List1!$N$2:$N$27</c15:f>
              </c15:datalabelsRange>
            </c:ext>
          </c:extLst>
        </c:ser>
        <c:ser>
          <c:idx val="16"/>
          <c:order val="16"/>
          <c:tx>
            <c:strRef>
              <c:f>List1!$R$1</c:f>
              <c:strCache>
                <c:ptCount val="1"/>
                <c:pt idx="0">
                  <c:v>Sloupec17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Nikdy jsem neinvestoval/a a ani se nechystám začít.</c:v>
                </c:pt>
                <c:pt idx="1">
                  <c:v>Zvažuji investovat, ale nemám s tím zkušenosti.</c:v>
                </c:pt>
                <c:pt idx="2">
                  <c:v>Již investuji pravidelně nebo jsem jednorázově zainvestoval/a.</c:v>
                </c:pt>
                <c:pt idx="3">
                  <c:v>Jsem zkušený investor.</c:v>
                </c:pt>
              </c:strCache>
            </c:strRef>
          </c:cat>
          <c:val>
            <c:numRef>
              <c:f>List1!$R$2:$R$5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B-C61F-48BA-9DF0-7FB2DEC429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5365768"/>
        <c:axId val="328906504"/>
      </c:barChart>
      <c:catAx>
        <c:axId val="15365768"/>
        <c:scaling>
          <c:orientation val="maxMin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 sz="900" b="0"/>
            </a:pPr>
            <a:endParaRPr lang="cs-CZ"/>
          </a:p>
        </c:txPr>
        <c:crossAx val="328906504"/>
        <c:crosses val="autoZero"/>
        <c:auto val="1"/>
        <c:lblAlgn val="ctr"/>
        <c:lblOffset val="300"/>
        <c:noMultiLvlLbl val="0"/>
      </c:catAx>
      <c:valAx>
        <c:axId val="328906504"/>
        <c:scaling>
          <c:orientation val="minMax"/>
          <c:min val="0"/>
        </c:scaling>
        <c:delete val="0"/>
        <c:axPos val="t"/>
        <c:numFmt formatCode="0%" sourceLinked="1"/>
        <c:majorTickMark val="out"/>
        <c:minorTickMark val="none"/>
        <c:tickLblPos val="none"/>
        <c:spPr>
          <a:ln>
            <a:noFill/>
          </a:ln>
        </c:spPr>
        <c:crossAx val="1536576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5284747519665793"/>
          <c:y val="6.628024431458808E-2"/>
          <c:w val="0.64715252480334218"/>
          <c:h val="0.9029701416791533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Total N=683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invertIfNegative val="0"/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75E2-47CE-B5EF-7A16504D04AE}"/>
              </c:ext>
            </c:extLst>
          </c:dPt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List1!$B$2:$B$18</c:f>
              <c:numCache>
                <c:formatCode>0%</c:formatCode>
                <c:ptCount val="17"/>
                <c:pt idx="0">
                  <c:v>0.43</c:v>
                </c:pt>
                <c:pt idx="1">
                  <c:v>0.51</c:v>
                </c:pt>
                <c:pt idx="2">
                  <c:v>0.35</c:v>
                </c:pt>
                <c:pt idx="3">
                  <c:v>0.28000000000000003</c:v>
                </c:pt>
                <c:pt idx="4">
                  <c:v>0.28999999999999998</c:v>
                </c:pt>
                <c:pt idx="5">
                  <c:v>0.26</c:v>
                </c:pt>
                <c:pt idx="6">
                  <c:v>0.21</c:v>
                </c:pt>
                <c:pt idx="7">
                  <c:v>0.17</c:v>
                </c:pt>
                <c:pt idx="8">
                  <c:v>0.11</c:v>
                </c:pt>
                <c:pt idx="9">
                  <c:v>0.12</c:v>
                </c:pt>
                <c:pt idx="10">
                  <c:v>0.13</c:v>
                </c:pt>
                <c:pt idx="11">
                  <c:v>0.08</c:v>
                </c:pt>
                <c:pt idx="12">
                  <c:v>0.08</c:v>
                </c:pt>
                <c:pt idx="13">
                  <c:v>7.0000000000000007E-2</c:v>
                </c:pt>
                <c:pt idx="14">
                  <c:v>7.0000000000000007E-2</c:v>
                </c:pt>
                <c:pt idx="15">
                  <c:v>7.0000000000000007E-2</c:v>
                </c:pt>
                <c:pt idx="16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5E2-47CE-B5EF-7A16504D04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Sloupec18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E39F3AB-7DED-45D4-A15E-1D3B6FDD0569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5E2-47CE-B5EF-7A16504D04AE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3E66063-1A7D-48F6-B13B-3A5172BD0A9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BF605D76-3EA3-4FE8-AC3D-4DF343E96567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C15DBD3B-F344-4431-8F7F-2804FB2F474E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B1BA0CD-4561-40DD-8EE3-78B8D6B2918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9FDE91D-E231-4251-AD0B-A1BD3AAF7EA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A53EF2F6-DA18-48B9-B6B3-0BD1074B5250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738DBD16-2DAB-43C0-A530-2A427D44B57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8C5D59B-6E01-493E-BAFC-414BF1141705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26E22DD-1BCD-41CD-AF86-D2514BD32887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578CEDB2-60A0-48C5-99C3-5ABD4E161AD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E9B2CD0A-9FF2-459C-BFF0-F51EC111223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62489F4D-5357-4C48-A981-DA6033269FD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978E0C21-BFC7-4BA7-B895-8F966D7ED03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B29D4C3C-1B5E-40DE-82D0-6A6FFC6DE76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14720588-A93B-46FB-BD08-2B6DA0356F3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0F5D984D-3FA2-4DE0-9F0C-28274A748F7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List1!$C$2:$C$18</c:f>
              <c:numCache>
                <c:formatCode>0%</c:formatCode>
                <c:ptCount val="17"/>
                <c:pt idx="0">
                  <c:v>0.67000000000000015</c:v>
                </c:pt>
                <c:pt idx="1">
                  <c:v>0.59000000000000008</c:v>
                </c:pt>
                <c:pt idx="2">
                  <c:v>0.75000000000000011</c:v>
                </c:pt>
                <c:pt idx="3">
                  <c:v>0.82000000000000006</c:v>
                </c:pt>
                <c:pt idx="4">
                  <c:v>0.81</c:v>
                </c:pt>
                <c:pt idx="5">
                  <c:v>0.84000000000000008</c:v>
                </c:pt>
                <c:pt idx="6">
                  <c:v>0.89000000000000012</c:v>
                </c:pt>
                <c:pt idx="7">
                  <c:v>0.93</c:v>
                </c:pt>
                <c:pt idx="8">
                  <c:v>0.9900000000000001</c:v>
                </c:pt>
                <c:pt idx="9">
                  <c:v>0.98000000000000009</c:v>
                </c:pt>
                <c:pt idx="10">
                  <c:v>0.97000000000000008</c:v>
                </c:pt>
                <c:pt idx="11">
                  <c:v>1.02</c:v>
                </c:pt>
                <c:pt idx="12">
                  <c:v>1.02</c:v>
                </c:pt>
                <c:pt idx="13">
                  <c:v>1.03</c:v>
                </c:pt>
                <c:pt idx="14">
                  <c:v>1.03</c:v>
                </c:pt>
                <c:pt idx="15">
                  <c:v>1.03</c:v>
                </c:pt>
                <c:pt idx="16">
                  <c:v>1.05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5E2-47CE-B5EF-7A16504D04AE}"/>
            </c:ext>
            <c:ext xmlns:c15="http://schemas.microsoft.com/office/drawing/2012/chart" uri="{02D57815-91ED-43cb-92C2-25804820EDAC}">
              <c15:datalabelsRange>
                <c15:f>List1!$B$2:$B$43</c15:f>
                <c15:dlblRangeCache>
                  <c:ptCount val="42"/>
                  <c:pt idx="0">
                    <c:v>43%</c:v>
                  </c:pt>
                  <c:pt idx="1">
                    <c:v>51%</c:v>
                  </c:pt>
                  <c:pt idx="2">
                    <c:v>35%</c:v>
                  </c:pt>
                  <c:pt idx="3">
                    <c:v>28%</c:v>
                  </c:pt>
                  <c:pt idx="4">
                    <c:v>29%</c:v>
                  </c:pt>
                  <c:pt idx="5">
                    <c:v>26%</c:v>
                  </c:pt>
                  <c:pt idx="6">
                    <c:v>21%</c:v>
                  </c:pt>
                  <c:pt idx="7">
                    <c:v>17%</c:v>
                  </c:pt>
                  <c:pt idx="8">
                    <c:v>11%</c:v>
                  </c:pt>
                  <c:pt idx="9">
                    <c:v>12%</c:v>
                  </c:pt>
                  <c:pt idx="10">
                    <c:v>13%</c:v>
                  </c:pt>
                  <c:pt idx="11">
                    <c:v>8%</c:v>
                  </c:pt>
                  <c:pt idx="12">
                    <c:v>8%</c:v>
                  </c:pt>
                  <c:pt idx="13">
                    <c:v>7%</c:v>
                  </c:pt>
                  <c:pt idx="14">
                    <c:v>7%</c:v>
                  </c:pt>
                  <c:pt idx="15">
                    <c:v>7%</c:v>
                  </c:pt>
                  <c:pt idx="16">
                    <c:v>5%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Total N=808</c:v>
                </c:pt>
              </c:strCache>
            </c:strRef>
          </c:tx>
          <c:spPr>
            <a:solidFill>
              <a:srgbClr val="376092"/>
            </a:solidFill>
          </c:spPr>
          <c:invertIfNegative val="0"/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List1!$D$2:$D$18</c:f>
              <c:numCache>
                <c:formatCode>0%</c:formatCode>
                <c:ptCount val="17"/>
                <c:pt idx="0">
                  <c:v>0.49964693412426042</c:v>
                </c:pt>
                <c:pt idx="1">
                  <c:v>0.4370411911041473</c:v>
                </c:pt>
                <c:pt idx="2">
                  <c:v>0.33243431870808776</c:v>
                </c:pt>
                <c:pt idx="3">
                  <c:v>0.2978676400194476</c:v>
                </c:pt>
                <c:pt idx="4">
                  <c:v>0.29505847901576787</c:v>
                </c:pt>
                <c:pt idx="5">
                  <c:v>0.27238470600336895</c:v>
                </c:pt>
                <c:pt idx="6">
                  <c:v>0.24744720462839337</c:v>
                </c:pt>
                <c:pt idx="7">
                  <c:v>0.22415605653471238</c:v>
                </c:pt>
                <c:pt idx="8">
                  <c:v>0.19115887535539716</c:v>
                </c:pt>
                <c:pt idx="9">
                  <c:v>0.16065866247646707</c:v>
                </c:pt>
                <c:pt idx="10">
                  <c:v>0.14411759473925534</c:v>
                </c:pt>
                <c:pt idx="11">
                  <c:v>0.10618567618733392</c:v>
                </c:pt>
                <c:pt idx="12">
                  <c:v>8.2680240429160778E-2</c:v>
                </c:pt>
                <c:pt idx="13">
                  <c:v>6.516860959015322E-2</c:v>
                </c:pt>
                <c:pt idx="14">
                  <c:v>4.835208729922652E-2</c:v>
                </c:pt>
                <c:pt idx="15">
                  <c:v>4.6221677088541205E-2</c:v>
                </c:pt>
                <c:pt idx="16">
                  <c:v>4.7076311002866661E-2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5E2-47CE-B5EF-7A16504D04AE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48157B6C-7085-40CA-8F70-2A77582A4280}" type="CELLRANGE">
                      <a:rPr lang="en-US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75E2-47CE-B5EF-7A16504D04AE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95BA00D-9F94-469E-874A-AE05135615B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4CF29B3D-7181-437C-8D2F-D3D3BCB8432F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BA0CD4D9-4D3D-46EF-B070-62FCFFDA5643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983ADEC-6B1A-412F-B1E0-AA7D9305D0B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B72F154-7479-4C50-92E3-DA9A881AF48C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54F6009C-85B0-456E-885F-C28B0F07F36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70D5963-CACB-42F1-ACEA-5EFAC176631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828B2102-5C80-4D14-A121-9DF9661C67A5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E89D56B-CC53-4BA5-974F-A36FF34AB27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60DC37DB-CB5B-4748-B3BD-977400D9E8B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08E0CB59-1669-416C-A486-84447AA1654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833A9AB0-1F94-494A-91D4-CC7E4F2BCBC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704AFDF9-84E0-4121-9BAF-0BF33B356DB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C2D65A1A-ACB5-4A03-8974-05F27E1A2293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FAEEB010-3051-4B8B-AEA1-4B23759936E3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F05FC248-F533-43B6-9344-31FDE683919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List1!$E$2:$E$18</c:f>
              <c:numCache>
                <c:formatCode>0%</c:formatCode>
                <c:ptCount val="17"/>
                <c:pt idx="0">
                  <c:v>0.60035306587573967</c:v>
                </c:pt>
                <c:pt idx="1">
                  <c:v>0.66295880889585279</c:v>
                </c:pt>
                <c:pt idx="2">
                  <c:v>0.76756568129191227</c:v>
                </c:pt>
                <c:pt idx="3">
                  <c:v>0.80213235998055255</c:v>
                </c:pt>
                <c:pt idx="4">
                  <c:v>0.80494152098423222</c:v>
                </c:pt>
                <c:pt idx="5">
                  <c:v>0.82761529399663114</c:v>
                </c:pt>
                <c:pt idx="6">
                  <c:v>0.85255279537160678</c:v>
                </c:pt>
                <c:pt idx="7">
                  <c:v>0.87584394346528771</c:v>
                </c:pt>
                <c:pt idx="8">
                  <c:v>0.90884112464460287</c:v>
                </c:pt>
                <c:pt idx="9">
                  <c:v>0.93934133752353299</c:v>
                </c:pt>
                <c:pt idx="10">
                  <c:v>0.95588240526074475</c:v>
                </c:pt>
                <c:pt idx="11">
                  <c:v>0.99381432381266621</c:v>
                </c:pt>
                <c:pt idx="12">
                  <c:v>1.0173197595708392</c:v>
                </c:pt>
                <c:pt idx="13">
                  <c:v>1.034831390409847</c:v>
                </c:pt>
                <c:pt idx="14">
                  <c:v>1.0516479127007736</c:v>
                </c:pt>
                <c:pt idx="15">
                  <c:v>1.0537783229114588</c:v>
                </c:pt>
                <c:pt idx="16">
                  <c:v>1.0529236889971334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5E2-47CE-B5EF-7A16504D04AE}"/>
            </c:ext>
            <c:ext xmlns:c15="http://schemas.microsoft.com/office/drawing/2012/chart" uri="{02D57815-91ED-43cb-92C2-25804820EDAC}">
              <c15:datalabelsRange>
                <c15:f>List1!$D$2:$D$43</c15:f>
                <c15:dlblRangeCache>
                  <c:ptCount val="42"/>
                  <c:pt idx="0">
                    <c:v>50%</c:v>
                  </c:pt>
                  <c:pt idx="1">
                    <c:v>44%</c:v>
                  </c:pt>
                  <c:pt idx="2">
                    <c:v>33%</c:v>
                  </c:pt>
                  <c:pt idx="3">
                    <c:v>30%</c:v>
                  </c:pt>
                  <c:pt idx="4">
                    <c:v>30%</c:v>
                  </c:pt>
                  <c:pt idx="5">
                    <c:v>27%</c:v>
                  </c:pt>
                  <c:pt idx="6">
                    <c:v>25%</c:v>
                  </c:pt>
                  <c:pt idx="7">
                    <c:v>22%</c:v>
                  </c:pt>
                  <c:pt idx="8">
                    <c:v>19%</c:v>
                  </c:pt>
                  <c:pt idx="9">
                    <c:v>16%</c:v>
                  </c:pt>
                  <c:pt idx="10">
                    <c:v>14%</c:v>
                  </c:pt>
                  <c:pt idx="11">
                    <c:v>11%</c:v>
                  </c:pt>
                  <c:pt idx="12">
                    <c:v>8%</c:v>
                  </c:pt>
                  <c:pt idx="13">
                    <c:v>7%</c:v>
                  </c:pt>
                  <c:pt idx="14">
                    <c:v>5%</c:v>
                  </c:pt>
                  <c:pt idx="15">
                    <c:v>5%</c:v>
                  </c:pt>
                  <c:pt idx="16">
                    <c:v>5%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Sloupec4</c:v>
                </c:pt>
              </c:strCache>
            </c:strRef>
          </c:tx>
          <c:invertIfNegative val="0"/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List1!$F$2:$F$18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75E2-47CE-B5EF-7A16504D04AE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Sloupec5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List1!$G$2:$G$18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75E2-47CE-B5EF-7A16504D04AE}"/>
            </c:ext>
            <c:ext xmlns:c15="http://schemas.microsoft.com/office/drawing/2012/chart" uri="{02D57815-91ED-43cb-92C2-25804820EDAC}">
              <c15:datalabelsRange>
                <c15:f>List1!#REF!</c15:f>
              </c15:datalabelsRange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Sloupec7</c:v>
                </c:pt>
              </c:strCache>
            </c:strRef>
          </c:tx>
          <c:invertIfNegative val="0"/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List1!$H$2:$H$18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75E2-47CE-B5EF-7A16504D04AE}"/>
            </c:ext>
          </c:extLst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Sloupec8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List1!$I$2:$I$18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75E2-47CE-B5EF-7A16504D04AE}"/>
            </c:ext>
            <c:ext xmlns:c15="http://schemas.microsoft.com/office/drawing/2012/chart" uri="{02D57815-91ED-43cb-92C2-25804820EDAC}">
              <c15:datalabelsRange>
                <c15:f>List1!$F$2:$F$43</c15:f>
              </c15:datalabelsRange>
            </c:ext>
          </c:extLst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Sloupec9</c:v>
                </c:pt>
              </c:strCache>
            </c:strRef>
          </c:tx>
          <c:invertIfNegative val="0"/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List1!$J$2:$J$18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75E2-47CE-B5EF-7A16504D04AE}"/>
            </c:ext>
          </c:extLst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Sloupec10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List1!$K$2:$K$18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75E2-47CE-B5EF-7A16504D04AE}"/>
            </c:ext>
            <c:ext xmlns:c15="http://schemas.microsoft.com/office/drawing/2012/chart" uri="{02D57815-91ED-43cb-92C2-25804820EDAC}">
              <c15:datalabelsRange>
                <c15:f>List1!$H$2:$H$43</c15:f>
              </c15:datalabelsRange>
            </c:ext>
          </c:extLst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Sloupec11</c:v>
                </c:pt>
              </c:strCache>
            </c:strRef>
          </c:tx>
          <c:invertIfNegative val="0"/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List1!$L$2:$L$18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75E2-47CE-B5EF-7A16504D04AE}"/>
            </c:ext>
          </c:extLst>
        </c:ser>
        <c:ser>
          <c:idx val="11"/>
          <c:order val="11"/>
          <c:tx>
            <c:strRef>
              <c:f>List1!$M$1</c:f>
              <c:strCache>
                <c:ptCount val="1"/>
                <c:pt idx="0">
                  <c:v>Sloupec12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List1!$M$2:$M$18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75E2-47CE-B5EF-7A16504D04AE}"/>
            </c:ext>
            <c:ext xmlns:c15="http://schemas.microsoft.com/office/drawing/2012/chart" uri="{02D57815-91ED-43cb-92C2-25804820EDAC}">
              <c15:datalabelsRange>
                <c15:f>List1!$J$2:$J$43</c15:f>
              </c15:datalabelsRange>
            </c:ext>
          </c:extLst>
        </c:ser>
        <c:ser>
          <c:idx val="12"/>
          <c:order val="12"/>
          <c:tx>
            <c:strRef>
              <c:f>List1!$N$1</c:f>
              <c:strCache>
                <c:ptCount val="1"/>
                <c:pt idx="0">
                  <c:v>Sloupec13</c:v>
                </c:pt>
              </c:strCache>
            </c:strRef>
          </c:tx>
          <c:invertIfNegative val="0"/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List1!$N$2:$N$18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75E2-47CE-B5EF-7A16504D04AE}"/>
            </c:ext>
          </c:extLst>
        </c:ser>
        <c:ser>
          <c:idx val="13"/>
          <c:order val="13"/>
          <c:tx>
            <c:strRef>
              <c:f>List1!$O$1</c:f>
              <c:strCache>
                <c:ptCount val="1"/>
                <c:pt idx="0">
                  <c:v>Sloupec14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List1!$O$2:$O$18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75E2-47CE-B5EF-7A16504D04AE}"/>
            </c:ext>
            <c:ext xmlns:c15="http://schemas.microsoft.com/office/drawing/2012/chart" uri="{02D57815-91ED-43cb-92C2-25804820EDAC}">
              <c15:datalabelsRange>
                <c15:f>List1!$L$2:$L$43</c15:f>
              </c15:datalabelsRange>
            </c:ext>
          </c:extLst>
        </c:ser>
        <c:ser>
          <c:idx val="14"/>
          <c:order val="14"/>
          <c:tx>
            <c:strRef>
              <c:f>List1!$P$1</c:f>
              <c:strCache>
                <c:ptCount val="1"/>
                <c:pt idx="0">
                  <c:v>Sloupec15</c:v>
                </c:pt>
              </c:strCache>
            </c:strRef>
          </c:tx>
          <c:invertIfNegative val="0"/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List1!$P$2:$P$18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7-75E2-47CE-B5EF-7A16504D04AE}"/>
            </c:ext>
          </c:extLst>
        </c:ser>
        <c:ser>
          <c:idx val="15"/>
          <c:order val="15"/>
          <c:tx>
            <c:strRef>
              <c:f>List1!$Q$1</c:f>
              <c:strCache>
                <c:ptCount val="1"/>
                <c:pt idx="0">
                  <c:v>Sloupec16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List1!$Q$2:$Q$18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75E2-47CE-B5EF-7A16504D04AE}"/>
            </c:ext>
            <c:ext xmlns:c15="http://schemas.microsoft.com/office/drawing/2012/chart" uri="{02D57815-91ED-43cb-92C2-25804820EDAC}">
              <c15:datalabelsRange>
                <c15:f>List1!$N$2:$N$40</c15:f>
              </c15:datalabelsRange>
            </c:ext>
          </c:extLst>
        </c:ser>
        <c:ser>
          <c:idx val="16"/>
          <c:order val="16"/>
          <c:tx>
            <c:strRef>
              <c:f>List1!$R$1</c:f>
              <c:strCache>
                <c:ptCount val="1"/>
                <c:pt idx="0">
                  <c:v>Sloupec17</c:v>
                </c:pt>
              </c:strCache>
            </c:strRef>
          </c:tx>
          <c:invertIfNegative val="0"/>
          <c:cat>
            <c:strRef>
              <c:f>List1!$A$2:$A$18</c:f>
              <c:strCache>
                <c:ptCount val="17"/>
                <c:pt idx="0">
                  <c:v>Chci se zajistit na stáří, nevěřím, že se o mně postará stát.</c:v>
                </c:pt>
                <c:pt idx="1">
                  <c:v>Chci, aby mé volné peníze jen tak nezahálely.</c:v>
                </c:pt>
                <c:pt idx="2">
                  <c:v>Chci si i ve vyšším věku zajistit aktivní životní styl.</c:v>
                </c:pt>
                <c:pt idx="3">
                  <c:v>Chci zajistit budoucnost svých dětí, šetřím jim peníze na start do života.</c:v>
                </c:pt>
                <c:pt idx="4">
                  <c:v>Bez investování nelze ochránit moje úspory před inflací.</c:v>
                </c:pt>
                <c:pt idx="5">
                  <c:v>Chci vytvořit větší finanční rezervu pro nenadálé situace</c:v>
                </c:pt>
                <c:pt idx="6">
                  <c:v>Chci zajistit budoucnost svých dětí, šetřím na jejich vzdělání.</c:v>
                </c:pt>
                <c:pt idx="7">
                  <c:v>Chci si za pár let koupit dražší věc</c:v>
                </c:pt>
                <c:pt idx="8">
                  <c:v>Chci si pořídit vlastní nemovitost.</c:v>
                </c:pt>
                <c:pt idx="9">
                  <c:v>Chci investovat, protože investování jde dnes jednoduše online bez bariér.</c:v>
                </c:pt>
                <c:pt idx="10">
                  <c:v>Potřebuji diverzifikovat svoje portfolio a rozdělit ho do více finančních produktů.</c:v>
                </c:pt>
                <c:pt idx="11">
                  <c:v>Chci vydělat na úspěchu firem.</c:v>
                </c:pt>
                <c:pt idx="12">
                  <c:v>Investuji, abych mohl/a dřív splatit hypotéku.</c:v>
                </c:pt>
                <c:pt idx="13">
                  <c:v>Chci investovat do firem, které mám osobně rád/a a podpořit je.</c:v>
                </c:pt>
                <c:pt idx="14">
                  <c:v>Protože lidé v mém okolí už úspěšně investují, tak proč stát stranou.</c:v>
                </c:pt>
                <c:pt idx="15">
                  <c:v>Chci investovat do firem, které změní svět k lepšímu.</c:v>
                </c:pt>
                <c:pt idx="16">
                  <c:v>Mám jiný důvod.</c:v>
                </c:pt>
              </c:strCache>
            </c:strRef>
          </c:cat>
          <c:val>
            <c:numRef>
              <c:f>List1!$R$2:$R$18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9-75E2-47CE-B5EF-7A16504D04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325235992"/>
        <c:axId val="325236776"/>
      </c:barChart>
      <c:catAx>
        <c:axId val="325235992"/>
        <c:scaling>
          <c:orientation val="maxMin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 sz="900" b="0"/>
            </a:pPr>
            <a:endParaRPr lang="cs-CZ"/>
          </a:p>
        </c:txPr>
        <c:crossAx val="325236776"/>
        <c:crosses val="autoZero"/>
        <c:auto val="1"/>
        <c:lblAlgn val="ctr"/>
        <c:lblOffset val="300"/>
        <c:noMultiLvlLbl val="0"/>
      </c:catAx>
      <c:valAx>
        <c:axId val="325236776"/>
        <c:scaling>
          <c:orientation val="minMax"/>
          <c:min val="0"/>
        </c:scaling>
        <c:delete val="0"/>
        <c:axPos val="t"/>
        <c:numFmt formatCode="0%" sourceLinked="1"/>
        <c:majorTickMark val="out"/>
        <c:minorTickMark val="none"/>
        <c:tickLblPos val="none"/>
        <c:spPr>
          <a:ln>
            <a:noFill/>
          </a:ln>
        </c:spPr>
        <c:crossAx val="32523599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5284747519665793"/>
          <c:y val="6.628024431458808E-2"/>
          <c:w val="0.64715252480334218"/>
          <c:h val="0.9029701416791533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Total N=1072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invertIfNegative val="0"/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6B08-4BC4-B0E0-AA0A35FECA60}"/>
              </c:ext>
            </c:extLst>
          </c:dPt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List1!$B$2:$B$16</c:f>
              <c:numCache>
                <c:formatCode>###0%</c:formatCode>
                <c:ptCount val="15"/>
                <c:pt idx="0">
                  <c:v>0.42</c:v>
                </c:pt>
                <c:pt idx="1">
                  <c:v>0.43</c:v>
                </c:pt>
                <c:pt idx="2">
                  <c:v>0.27</c:v>
                </c:pt>
                <c:pt idx="3">
                  <c:v>0.3</c:v>
                </c:pt>
                <c:pt idx="4">
                  <c:v>0.15</c:v>
                </c:pt>
                <c:pt idx="5">
                  <c:v>0.19</c:v>
                </c:pt>
                <c:pt idx="6">
                  <c:v>0.2</c:v>
                </c:pt>
                <c:pt idx="7">
                  <c:v>0.16</c:v>
                </c:pt>
                <c:pt idx="8">
                  <c:v>0.13</c:v>
                </c:pt>
                <c:pt idx="9">
                  <c:v>0.17</c:v>
                </c:pt>
                <c:pt idx="10">
                  <c:v>0.1</c:v>
                </c:pt>
                <c:pt idx="11">
                  <c:v>0.06</c:v>
                </c:pt>
                <c:pt idx="12">
                  <c:v>0.06</c:v>
                </c:pt>
                <c:pt idx="13">
                  <c:v>7.0000000000000007E-2</c:v>
                </c:pt>
                <c:pt idx="14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B08-4BC4-B0E0-AA0A35FECA6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Sloupec18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C03858A-F3BA-4DFE-AEE4-11D273718A8E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B08-4BC4-B0E0-AA0A35FECA60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112532A-4ADC-4D1C-90E7-53DE1CFE5A4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6B35540D-6E0C-4363-9838-20B4A8988FF6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F74EF2B3-72A3-4115-9671-940A096B9AC1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FBC31BE-DAE2-464F-A6FE-3F8CF30C61DD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BBAF062-36A7-40E2-8811-89E6534974D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A18A11C-05EC-467F-A476-C2B8D43356A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2B0DDE17-5455-454B-B8DF-A61B054B6E05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9898F6AC-75D0-4E81-A2E9-1A3072F519A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BFEB822-FD50-4D3B-9D0A-028C4A8C203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7CD930F4-45EE-47D9-9BCA-4709CAE2A99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1553D48C-1CEF-46AD-BF8C-6B93A8D99880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2E078F93-F597-43B7-B734-60D9AF519CCD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E341D861-7215-41BE-BAF3-E695927DA64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58B02FF7-2F13-44E3-B3C8-CB12475B4AB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List1!$C$2:$C$16</c:f>
              <c:numCache>
                <c:formatCode>0%</c:formatCode>
                <c:ptCount val="15"/>
                <c:pt idx="0">
                  <c:v>0.68000000000000016</c:v>
                </c:pt>
                <c:pt idx="1">
                  <c:v>0.67000000000000015</c:v>
                </c:pt>
                <c:pt idx="2">
                  <c:v>0.83000000000000007</c:v>
                </c:pt>
                <c:pt idx="3">
                  <c:v>0.8</c:v>
                </c:pt>
                <c:pt idx="4">
                  <c:v>0.95000000000000007</c:v>
                </c:pt>
                <c:pt idx="5">
                  <c:v>0.91000000000000014</c:v>
                </c:pt>
                <c:pt idx="6">
                  <c:v>0.90000000000000013</c:v>
                </c:pt>
                <c:pt idx="7">
                  <c:v>0.94000000000000006</c:v>
                </c:pt>
                <c:pt idx="8">
                  <c:v>0.97000000000000008</c:v>
                </c:pt>
                <c:pt idx="9">
                  <c:v>0.93</c:v>
                </c:pt>
                <c:pt idx="10">
                  <c:v>1</c:v>
                </c:pt>
                <c:pt idx="11">
                  <c:v>1.04</c:v>
                </c:pt>
                <c:pt idx="12">
                  <c:v>1.04</c:v>
                </c:pt>
                <c:pt idx="13">
                  <c:v>1.03</c:v>
                </c:pt>
                <c:pt idx="14">
                  <c:v>1.02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6B08-4BC4-B0E0-AA0A35FECA60}"/>
            </c:ext>
            <c:ext xmlns:c15="http://schemas.microsoft.com/office/drawing/2012/chart" uri="{02D57815-91ED-43cb-92C2-25804820EDAC}">
              <c15:datalabelsRange>
                <c15:f>List1!$B$2:$B$41</c15:f>
                <c15:dlblRangeCache>
                  <c:ptCount val="40"/>
                  <c:pt idx="0">
                    <c:v>42%</c:v>
                  </c:pt>
                  <c:pt idx="1">
                    <c:v>43%</c:v>
                  </c:pt>
                  <c:pt idx="2">
                    <c:v>27%</c:v>
                  </c:pt>
                  <c:pt idx="3">
                    <c:v>30%</c:v>
                  </c:pt>
                  <c:pt idx="4">
                    <c:v>15%</c:v>
                  </c:pt>
                  <c:pt idx="5">
                    <c:v>19%</c:v>
                  </c:pt>
                  <c:pt idx="6">
                    <c:v>20%</c:v>
                  </c:pt>
                  <c:pt idx="7">
                    <c:v>16%</c:v>
                  </c:pt>
                  <c:pt idx="8">
                    <c:v>13%</c:v>
                  </c:pt>
                  <c:pt idx="9">
                    <c:v>17%</c:v>
                  </c:pt>
                  <c:pt idx="10">
                    <c:v>10%</c:v>
                  </c:pt>
                  <c:pt idx="11">
                    <c:v>6%</c:v>
                  </c:pt>
                  <c:pt idx="12">
                    <c:v>6%</c:v>
                  </c:pt>
                  <c:pt idx="13">
                    <c:v>7%</c:v>
                  </c:pt>
                  <c:pt idx="14">
                    <c:v>8%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Total N=1114</c:v>
                </c:pt>
              </c:strCache>
            </c:strRef>
          </c:tx>
          <c:spPr>
            <a:solidFill>
              <a:srgbClr val="376092"/>
            </a:solidFill>
          </c:spPr>
          <c:invertIfNegative val="0"/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List1!$D$2:$D$16</c:f>
              <c:numCache>
                <c:formatCode>###0%</c:formatCode>
                <c:ptCount val="15"/>
                <c:pt idx="0">
                  <c:v>0.4768831096947293</c:v>
                </c:pt>
                <c:pt idx="1">
                  <c:v>0.36836880212456946</c:v>
                </c:pt>
                <c:pt idx="2">
                  <c:v>0.26084098917475546</c:v>
                </c:pt>
                <c:pt idx="3">
                  <c:v>0.25756704531563185</c:v>
                </c:pt>
                <c:pt idx="4">
                  <c:v>0.22733423154576063</c:v>
                </c:pt>
                <c:pt idx="5">
                  <c:v>0.22521432844767514</c:v>
                </c:pt>
                <c:pt idx="6">
                  <c:v>0.21914092601295887</c:v>
                </c:pt>
                <c:pt idx="7">
                  <c:v>0.2009700083009526</c:v>
                </c:pt>
                <c:pt idx="8">
                  <c:v>0.15313946336580911</c:v>
                </c:pt>
                <c:pt idx="9">
                  <c:v>0.1510835923550668</c:v>
                </c:pt>
                <c:pt idx="10">
                  <c:v>0.1099687031378771</c:v>
                </c:pt>
                <c:pt idx="11">
                  <c:v>7.5881964397947657E-2</c:v>
                </c:pt>
                <c:pt idx="12">
                  <c:v>7.0177361450731834E-2</c:v>
                </c:pt>
                <c:pt idx="13">
                  <c:v>6.9748467963425945E-2</c:v>
                </c:pt>
                <c:pt idx="14">
                  <c:v>0.10568520498538886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6B08-4BC4-B0E0-AA0A35FECA60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F1411EF2-3DD6-4456-B520-28B3D071E212}" type="CELLRANGE">
                      <a:rPr lang="en-US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6B08-4BC4-B0E0-AA0A35FECA60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80B75B1-1F8F-4669-8563-36E46F32A983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CDD58F13-FD83-49B8-846D-939F3B7D0914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DBA0E15A-4206-48C5-B6F0-E8BC2BC61BEF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F7EFA5F8-A535-4EE0-AF90-E3ECC299A7F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95B96444-C8C6-4E83-B1A1-0BE21831BE9C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9C865749-002E-4D5B-9CF0-D30F81EDE65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25D4A979-883B-468F-8C5D-E9C6DCDBED9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042F343-B204-4D9F-A53B-E7383FFEA6E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589E073-A5E7-4055-8215-EEEBF1865B80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71BEB455-131D-4D5F-840E-6AE9E1B473B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BCF55EE-4B40-42DF-B8BF-3C5634D8A170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DBC97C11-310B-4711-9861-D5D67AFC300D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47E3FF7B-FECA-4E03-8600-8142A247711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EE8BE574-8086-4FA5-9831-D0DEB9C9BF3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List1!$E$2:$E$16</c:f>
              <c:numCache>
                <c:formatCode>0%</c:formatCode>
                <c:ptCount val="15"/>
                <c:pt idx="0">
                  <c:v>0.62311689030527084</c:v>
                </c:pt>
                <c:pt idx="1">
                  <c:v>0.73163119787543063</c:v>
                </c:pt>
                <c:pt idx="2">
                  <c:v>0.83915901082524469</c:v>
                </c:pt>
                <c:pt idx="3">
                  <c:v>0.8424329546843683</c:v>
                </c:pt>
                <c:pt idx="4">
                  <c:v>0.87266576845423949</c:v>
                </c:pt>
                <c:pt idx="5">
                  <c:v>0.87478567155232501</c:v>
                </c:pt>
                <c:pt idx="6">
                  <c:v>0.88085907398704122</c:v>
                </c:pt>
                <c:pt idx="7">
                  <c:v>0.89902999169904751</c:v>
                </c:pt>
                <c:pt idx="8">
                  <c:v>0.94686053663419101</c:v>
                </c:pt>
                <c:pt idx="9">
                  <c:v>0.94891640764493324</c:v>
                </c:pt>
                <c:pt idx="10">
                  <c:v>0.99003129686212299</c:v>
                </c:pt>
                <c:pt idx="11">
                  <c:v>1.0241180356020525</c:v>
                </c:pt>
                <c:pt idx="12">
                  <c:v>1.0298226385492684</c:v>
                </c:pt>
                <c:pt idx="13">
                  <c:v>1.0302515320365742</c:v>
                </c:pt>
                <c:pt idx="14">
                  <c:v>0.99431479501461117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6B08-4BC4-B0E0-AA0A35FECA60}"/>
            </c:ext>
            <c:ext xmlns:c15="http://schemas.microsoft.com/office/drawing/2012/chart" uri="{02D57815-91ED-43cb-92C2-25804820EDAC}">
              <c15:datalabelsRange>
                <c15:f>List1!$D$2:$D$41</c15:f>
                <c15:dlblRangeCache>
                  <c:ptCount val="40"/>
                  <c:pt idx="0">
                    <c:v>48%</c:v>
                  </c:pt>
                  <c:pt idx="1">
                    <c:v>37%</c:v>
                  </c:pt>
                  <c:pt idx="2">
                    <c:v>26%</c:v>
                  </c:pt>
                  <c:pt idx="3">
                    <c:v>26%</c:v>
                  </c:pt>
                  <c:pt idx="4">
                    <c:v>23%</c:v>
                  </c:pt>
                  <c:pt idx="5">
                    <c:v>23%</c:v>
                  </c:pt>
                  <c:pt idx="6">
                    <c:v>22%</c:v>
                  </c:pt>
                  <c:pt idx="7">
                    <c:v>20%</c:v>
                  </c:pt>
                  <c:pt idx="8">
                    <c:v>15%</c:v>
                  </c:pt>
                  <c:pt idx="9">
                    <c:v>15%</c:v>
                  </c:pt>
                  <c:pt idx="10">
                    <c:v>11%</c:v>
                  </c:pt>
                  <c:pt idx="11">
                    <c:v>8%</c:v>
                  </c:pt>
                  <c:pt idx="12">
                    <c:v>7%</c:v>
                  </c:pt>
                  <c:pt idx="13">
                    <c:v>7%</c:v>
                  </c:pt>
                  <c:pt idx="14">
                    <c:v>11%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Sloupec4</c:v>
                </c:pt>
              </c:strCache>
            </c:strRef>
          </c:tx>
          <c:invertIfNegative val="0"/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List1!$F$2:$F$16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6B08-4BC4-B0E0-AA0A35FECA60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Sloupec5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List1!$G$2:$G$16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6B08-4BC4-B0E0-AA0A35FECA60}"/>
            </c:ext>
            <c:ext xmlns:c15="http://schemas.microsoft.com/office/drawing/2012/chart" uri="{02D57815-91ED-43cb-92C2-25804820EDAC}">
              <c15:datalabelsRange>
                <c15:f>List1!#REF!</c15:f>
              </c15:datalabelsRange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Sloupec7</c:v>
                </c:pt>
              </c:strCache>
            </c:strRef>
          </c:tx>
          <c:invertIfNegative val="0"/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List1!$H$2:$H$16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6B08-4BC4-B0E0-AA0A35FECA60}"/>
            </c:ext>
          </c:extLst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Sloupec8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List1!$I$2:$I$16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6B08-4BC4-B0E0-AA0A35FECA60}"/>
            </c:ext>
            <c:ext xmlns:c15="http://schemas.microsoft.com/office/drawing/2012/chart" uri="{02D57815-91ED-43cb-92C2-25804820EDAC}">
              <c15:datalabelsRange>
                <c15:f>List1!$F$2:$F$41</c15:f>
              </c15:datalabelsRange>
            </c:ext>
          </c:extLst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Sloupec9</c:v>
                </c:pt>
              </c:strCache>
            </c:strRef>
          </c:tx>
          <c:invertIfNegative val="0"/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List1!$J$2:$J$16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6B08-4BC4-B0E0-AA0A35FECA60}"/>
            </c:ext>
          </c:extLst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Sloupec10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List1!$K$2:$K$16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6B08-4BC4-B0E0-AA0A35FECA60}"/>
            </c:ext>
            <c:ext xmlns:c15="http://schemas.microsoft.com/office/drawing/2012/chart" uri="{02D57815-91ED-43cb-92C2-25804820EDAC}">
              <c15:datalabelsRange>
                <c15:f>List1!$H$2:$H$41</c15:f>
              </c15:datalabelsRange>
            </c:ext>
          </c:extLst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Sloupec11</c:v>
                </c:pt>
              </c:strCache>
            </c:strRef>
          </c:tx>
          <c:invertIfNegative val="0"/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List1!$L$2:$L$16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6B08-4BC4-B0E0-AA0A35FECA60}"/>
            </c:ext>
          </c:extLst>
        </c:ser>
        <c:ser>
          <c:idx val="11"/>
          <c:order val="11"/>
          <c:tx>
            <c:strRef>
              <c:f>List1!$M$1</c:f>
              <c:strCache>
                <c:ptCount val="1"/>
                <c:pt idx="0">
                  <c:v>Sloupec12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List1!$M$2:$M$16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6B08-4BC4-B0E0-AA0A35FECA60}"/>
            </c:ext>
            <c:ext xmlns:c15="http://schemas.microsoft.com/office/drawing/2012/chart" uri="{02D57815-91ED-43cb-92C2-25804820EDAC}">
              <c15:datalabelsRange>
                <c15:f>List1!$J$2:$J$41</c15:f>
              </c15:datalabelsRange>
            </c:ext>
          </c:extLst>
        </c:ser>
        <c:ser>
          <c:idx val="12"/>
          <c:order val="12"/>
          <c:tx>
            <c:strRef>
              <c:f>List1!$N$1</c:f>
              <c:strCache>
                <c:ptCount val="1"/>
                <c:pt idx="0">
                  <c:v>Sloupec13</c:v>
                </c:pt>
              </c:strCache>
            </c:strRef>
          </c:tx>
          <c:invertIfNegative val="0"/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List1!$N$2:$N$16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6B08-4BC4-B0E0-AA0A35FECA60}"/>
            </c:ext>
          </c:extLst>
        </c:ser>
        <c:ser>
          <c:idx val="13"/>
          <c:order val="13"/>
          <c:tx>
            <c:strRef>
              <c:f>List1!$O$1</c:f>
              <c:strCache>
                <c:ptCount val="1"/>
                <c:pt idx="0">
                  <c:v>Sloupec14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List1!$O$2:$O$16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6B08-4BC4-B0E0-AA0A35FECA60}"/>
            </c:ext>
            <c:ext xmlns:c15="http://schemas.microsoft.com/office/drawing/2012/chart" uri="{02D57815-91ED-43cb-92C2-25804820EDAC}">
              <c15:datalabelsRange>
                <c15:f>List1!$L$2:$L$41</c15:f>
              </c15:datalabelsRange>
            </c:ext>
          </c:extLst>
        </c:ser>
        <c:ser>
          <c:idx val="14"/>
          <c:order val="14"/>
          <c:tx>
            <c:strRef>
              <c:f>List1!$P$1</c:f>
              <c:strCache>
                <c:ptCount val="1"/>
                <c:pt idx="0">
                  <c:v>Sloupec15</c:v>
                </c:pt>
              </c:strCache>
            </c:strRef>
          </c:tx>
          <c:invertIfNegative val="0"/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List1!$P$2:$P$16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6B08-4BC4-B0E0-AA0A35FECA60}"/>
            </c:ext>
          </c:extLst>
        </c:ser>
        <c:ser>
          <c:idx val="15"/>
          <c:order val="15"/>
          <c:tx>
            <c:strRef>
              <c:f>List1!$Q$1</c:f>
              <c:strCache>
                <c:ptCount val="1"/>
                <c:pt idx="0">
                  <c:v>Sloupec16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List1!$Q$2:$Q$16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6B08-4BC4-B0E0-AA0A35FECA60}"/>
            </c:ext>
            <c:ext xmlns:c15="http://schemas.microsoft.com/office/drawing/2012/chart" uri="{02D57815-91ED-43cb-92C2-25804820EDAC}">
              <c15:datalabelsRange>
                <c15:f>List1!$N$2:$N$38</c15:f>
              </c15:datalabelsRange>
            </c:ext>
          </c:extLst>
        </c:ser>
        <c:ser>
          <c:idx val="16"/>
          <c:order val="16"/>
          <c:tx>
            <c:strRef>
              <c:f>List1!$R$1</c:f>
              <c:strCache>
                <c:ptCount val="1"/>
                <c:pt idx="0">
                  <c:v>Sloupec17</c:v>
                </c:pt>
              </c:strCache>
            </c:strRef>
          </c:tx>
          <c:invertIfNegative val="0"/>
          <c:cat>
            <c:strRef>
              <c:f>List1!$A$2:$A$16</c:f>
              <c:strCache>
                <c:ptCount val="15"/>
                <c:pt idx="0">
                  <c:v>Bojím se, že přijdu o peníze.</c:v>
                </c:pt>
                <c:pt idx="1">
                  <c:v>Hrozba, že se z investice vyklube podvod.</c:v>
                </c:pt>
                <c:pt idx="2">
                  <c:v>Nevím, kam investovat, jak poznat dobrou investiční příležitost.</c:v>
                </c:pt>
                <c:pt idx="3">
                  <c:v>Nemám dostatek prostředků na investování.</c:v>
                </c:pt>
                <c:pt idx="4">
                  <c:v>Je to hodně složité, nevím, jak začít.</c:v>
                </c:pt>
                <c:pt idx="5">
                  <c:v>Nedůvěřuji zprostředkovatelům investic.</c:v>
                </c:pt>
                <c:pt idx="6">
                  <c:v>Nevím, komu svěřit peníze.</c:v>
                </c:pt>
                <c:pt idx="7">
                  <c:v>Raději se držím menšího ale jistého zhodnocení, riziko není nic pro mě.</c:v>
                </c:pt>
                <c:pt idx="8">
                  <c:v>S investováním jsou spojené vysoké poplatky.</c:v>
                </c:pt>
                <c:pt idx="9">
                  <c:v>Malé výnosy.</c:v>
                </c:pt>
                <c:pt idx="10">
                  <c:v>Nedůvěřuji bankám a finančním institucím.</c:v>
                </c:pt>
                <c:pt idx="11">
                  <c:v>Mám špatnou zkušenost s investováním.</c:v>
                </c:pt>
                <c:pt idx="12">
                  <c:v>Nevidím důvod, proč investovat, spořicí produkty jsou pro mě dostačující.</c:v>
                </c:pt>
                <c:pt idx="13">
                  <c:v>Nemám čas.</c:v>
                </c:pt>
                <c:pt idx="14">
                  <c:v>Nemám žádné obavy.</c:v>
                </c:pt>
              </c:strCache>
            </c:strRef>
          </c:cat>
          <c:val>
            <c:numRef>
              <c:f>List1!$R$2:$R$16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6B08-4BC4-B0E0-AA0A35FEC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328907288"/>
        <c:axId val="328905328"/>
      </c:barChart>
      <c:catAx>
        <c:axId val="328907288"/>
        <c:scaling>
          <c:orientation val="maxMin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 sz="900" b="0"/>
            </a:pPr>
            <a:endParaRPr lang="cs-CZ"/>
          </a:p>
        </c:txPr>
        <c:crossAx val="328905328"/>
        <c:crosses val="autoZero"/>
        <c:auto val="1"/>
        <c:lblAlgn val="ctr"/>
        <c:lblOffset val="300"/>
        <c:noMultiLvlLbl val="0"/>
      </c:catAx>
      <c:valAx>
        <c:axId val="328905328"/>
        <c:scaling>
          <c:orientation val="minMax"/>
          <c:min val="0"/>
        </c:scaling>
        <c:delete val="0"/>
        <c:axPos val="t"/>
        <c:numFmt formatCode="0%" sourceLinked="1"/>
        <c:majorTickMark val="out"/>
        <c:minorTickMark val="none"/>
        <c:tickLblPos val="none"/>
        <c:spPr>
          <a:ln>
            <a:noFill/>
          </a:ln>
        </c:spPr>
        <c:crossAx val="32890728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97162631065093819"/>
          <c:y val="0.96370990827739067"/>
        </c:manualLayout>
      </c:layout>
      <c:overlay val="0"/>
      <c:txPr>
        <a:bodyPr/>
        <a:lstStyle/>
        <a:p>
          <a:pPr>
            <a:defRPr sz="800" i="1"/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45434873255556257"/>
          <c:y val="8.5731513482123992E-3"/>
          <c:w val="0.5415959612807093"/>
          <c:h val="0.952021250782682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Skupina - Investují N=474</c:v>
                </c:pt>
              </c:strCache>
            </c:strRef>
          </c:tx>
          <c:spPr>
            <a:solidFill>
              <a:srgbClr val="37609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530D-4F08-827B-4640E369C7B1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530D-4F08-827B-4640E369C7B1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530D-4F08-827B-4640E369C7B1}"/>
              </c:ext>
            </c:extLst>
          </c:dPt>
          <c:dLbls>
            <c:numFmt formatCode="0%" sourceLinked="0"/>
            <c:spPr>
              <a:noFill/>
              <a:ln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Pravidelně měsíčně</c:v>
                </c:pt>
                <c:pt idx="1">
                  <c:v>Nepravidelně, když nějaké finance uspořím</c:v>
                </c:pt>
                <c:pt idx="2">
                  <c:v>Nepravidelně, vždy když se objeví nějaká příležitost</c:v>
                </c:pt>
                <c:pt idx="3">
                  <c:v>Investoval/a jsem jednorázově a víc už investovat nehodlám</c:v>
                </c:pt>
                <c:pt idx="4">
                  <c:v>Pravidelně kvartálně</c:v>
                </c:pt>
                <c:pt idx="5">
                  <c:v>Nepravidelně, když získám nějaký mimořádný obnos</c:v>
                </c:pt>
                <c:pt idx="6">
                  <c:v>Pravidelně ročně</c:v>
                </c:pt>
              </c:strCache>
            </c:strRef>
          </c:cat>
          <c:val>
            <c:numRef>
              <c:f>List1!$B$2:$B$8</c:f>
              <c:numCache>
                <c:formatCode>###0%</c:formatCode>
                <c:ptCount val="7"/>
                <c:pt idx="0">
                  <c:v>0.54197334312588052</c:v>
                </c:pt>
                <c:pt idx="1">
                  <c:v>0.17599576254750984</c:v>
                </c:pt>
                <c:pt idx="2">
                  <c:v>0.11508953726051059</c:v>
                </c:pt>
                <c:pt idx="3">
                  <c:v>4.7810376254755413E-2</c:v>
                </c:pt>
                <c:pt idx="4">
                  <c:v>4.2299848269205464E-2</c:v>
                </c:pt>
                <c:pt idx="5">
                  <c:v>4.1028537557167455E-2</c:v>
                </c:pt>
                <c:pt idx="6">
                  <c:v>3.5802594984971507E-2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30D-4F08-827B-4640E369C7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328907680"/>
        <c:axId val="328904936"/>
      </c:barChart>
      <c:catAx>
        <c:axId val="3289076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/>
            </a:pPr>
            <a:endParaRPr lang="cs-CZ"/>
          </a:p>
        </c:txPr>
        <c:crossAx val="328904936"/>
        <c:crosses val="autoZero"/>
        <c:auto val="1"/>
        <c:lblAlgn val="ctr"/>
        <c:lblOffset val="300"/>
        <c:noMultiLvlLbl val="0"/>
      </c:catAx>
      <c:valAx>
        <c:axId val="328904936"/>
        <c:scaling>
          <c:orientation val="minMax"/>
          <c:min val="0"/>
        </c:scaling>
        <c:delete val="1"/>
        <c:axPos val="t"/>
        <c:numFmt formatCode="###0%" sourceLinked="1"/>
        <c:majorTickMark val="out"/>
        <c:minorTickMark val="none"/>
        <c:tickLblPos val="nextTo"/>
        <c:crossAx val="32890768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5284747519665793"/>
          <c:y val="6.628024431458808E-2"/>
          <c:w val="0.64715252480334218"/>
          <c:h val="0.9029701416791533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Total N=994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List1!$B$2:$B$11</c:f>
              <c:numCache>
                <c:formatCode>0%</c:formatCode>
                <c:ptCount val="10"/>
                <c:pt idx="0">
                  <c:v>0.18</c:v>
                </c:pt>
                <c:pt idx="1">
                  <c:v>0.22</c:v>
                </c:pt>
                <c:pt idx="2">
                  <c:v>0.21</c:v>
                </c:pt>
                <c:pt idx="3">
                  <c:v>0.28000000000000003</c:v>
                </c:pt>
                <c:pt idx="4">
                  <c:v>0.18</c:v>
                </c:pt>
                <c:pt idx="5">
                  <c:v>0.16</c:v>
                </c:pt>
                <c:pt idx="6">
                  <c:v>0.14000000000000001</c:v>
                </c:pt>
                <c:pt idx="7">
                  <c:v>0.1</c:v>
                </c:pt>
                <c:pt idx="8">
                  <c:v>7.0000000000000007E-2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878-4B59-BFF3-0E168CBE567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Sloupec18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7FC7150-9C55-4271-A4F5-6DA7B4D8B9EE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878-4B59-BFF3-0E168CBE5674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D157438-1F3D-4EDD-B5CD-51585830AD4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EBFBADF5-A859-4C39-875F-FF29635388DB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62BD6798-B4EC-4D30-BCB8-42D524DAB18F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BDFC6B9-F2D9-47D0-9CF6-80111070177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DA5586E-349B-441C-9A4F-B3C15CA0760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5A144DD-A607-405F-9EE3-A775BBE16D6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57446E92-F615-4C59-B6D3-B166BC8AD7B7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C4006ED2-8953-4986-84AE-B8B772E59E5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157F3956-C842-4A5E-8BBE-DE9B6A962B00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List1!$C$2:$C$11</c:f>
              <c:numCache>
                <c:formatCode>0%</c:formatCode>
                <c:ptCount val="10"/>
                <c:pt idx="0">
                  <c:v>0.52</c:v>
                </c:pt>
                <c:pt idx="1">
                  <c:v>0.48</c:v>
                </c:pt>
                <c:pt idx="2">
                  <c:v>0.49</c:v>
                </c:pt>
                <c:pt idx="3">
                  <c:v>0.41999999999999993</c:v>
                </c:pt>
                <c:pt idx="4">
                  <c:v>0.52</c:v>
                </c:pt>
                <c:pt idx="5">
                  <c:v>0.53999999999999992</c:v>
                </c:pt>
                <c:pt idx="6">
                  <c:v>0.55999999999999994</c:v>
                </c:pt>
                <c:pt idx="7">
                  <c:v>0.6</c:v>
                </c:pt>
                <c:pt idx="8">
                  <c:v>0.62999999999999989</c:v>
                </c:pt>
                <c:pt idx="9">
                  <c:v>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3878-4B59-BFF3-0E168CBE5674}"/>
            </c:ext>
            <c:ext xmlns:c15="http://schemas.microsoft.com/office/drawing/2012/chart" uri="{02D57815-91ED-43cb-92C2-25804820EDAC}">
              <c15:datalabelsRange>
                <c15:f>List1!$B$2:$B$36</c15:f>
                <c15:dlblRangeCache>
                  <c:ptCount val="35"/>
                  <c:pt idx="0">
                    <c:v>18%</c:v>
                  </c:pt>
                  <c:pt idx="1">
                    <c:v>22%</c:v>
                  </c:pt>
                  <c:pt idx="2">
                    <c:v>21%</c:v>
                  </c:pt>
                  <c:pt idx="3">
                    <c:v>28%</c:v>
                  </c:pt>
                  <c:pt idx="4">
                    <c:v>18%</c:v>
                  </c:pt>
                  <c:pt idx="5">
                    <c:v>16%</c:v>
                  </c:pt>
                  <c:pt idx="6">
                    <c:v>14%</c:v>
                  </c:pt>
                  <c:pt idx="7">
                    <c:v>10%</c:v>
                  </c:pt>
                  <c:pt idx="8">
                    <c:v>7%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Total N=1006</c:v>
                </c:pt>
              </c:strCache>
            </c:strRef>
          </c:tx>
          <c:spPr>
            <a:solidFill>
              <a:srgbClr val="376092"/>
            </a:solidFill>
          </c:spPr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List1!$D$2:$D$11</c:f>
              <c:numCache>
                <c:formatCode>0%</c:formatCode>
                <c:ptCount val="10"/>
                <c:pt idx="0">
                  <c:v>0.23</c:v>
                </c:pt>
                <c:pt idx="1">
                  <c:v>0.22</c:v>
                </c:pt>
                <c:pt idx="2">
                  <c:v>0.21</c:v>
                </c:pt>
                <c:pt idx="3">
                  <c:v>0.21</c:v>
                </c:pt>
                <c:pt idx="4">
                  <c:v>0.2</c:v>
                </c:pt>
                <c:pt idx="5">
                  <c:v>0.19</c:v>
                </c:pt>
                <c:pt idx="6">
                  <c:v>0.13</c:v>
                </c:pt>
                <c:pt idx="7">
                  <c:v>0.1</c:v>
                </c:pt>
                <c:pt idx="8">
                  <c:v>0.06</c:v>
                </c:pt>
                <c:pt idx="9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3878-4B59-BFF3-0E168CBE5674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8C97DD82-8493-42C9-8166-E1AC08D28881}" type="CELLRANGE">
                      <a:rPr lang="en-US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3878-4B59-BFF3-0E168CBE5674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3DC5C67-ECD5-4892-9317-AC638B63F54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A6F31716-0C2E-4CF0-AB56-AB0D176A9D95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64309A71-8F08-40D3-A612-6AE21E8B50BA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3782BB8-307E-4C22-BF39-6A5489CC5C4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006EC5A-83C3-40BA-84C2-0008ED4B73D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A3D7928-D095-4C44-86FF-167F551E3295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B82CB32-1E95-4D90-8C25-0915CB6AEF3D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FEEE491-1144-4C8F-93F8-22E1ACDBA26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1C302AC4-2351-4B85-A50A-B40DBEF5C5C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List1!$E$2:$E$11</c:f>
              <c:numCache>
                <c:formatCode>0%</c:formatCode>
                <c:ptCount val="10"/>
                <c:pt idx="0">
                  <c:v>0.47</c:v>
                </c:pt>
                <c:pt idx="1">
                  <c:v>0.48</c:v>
                </c:pt>
                <c:pt idx="2">
                  <c:v>0.49</c:v>
                </c:pt>
                <c:pt idx="3">
                  <c:v>0.49</c:v>
                </c:pt>
                <c:pt idx="4">
                  <c:v>0.49999999999999994</c:v>
                </c:pt>
                <c:pt idx="5">
                  <c:v>0.51</c:v>
                </c:pt>
                <c:pt idx="6">
                  <c:v>0.56999999999999995</c:v>
                </c:pt>
                <c:pt idx="7">
                  <c:v>0.6</c:v>
                </c:pt>
                <c:pt idx="8">
                  <c:v>0.6399999999999999</c:v>
                </c:pt>
                <c:pt idx="9">
                  <c:v>0.64999999999999991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3878-4B59-BFF3-0E168CBE5674}"/>
            </c:ext>
            <c:ext xmlns:c15="http://schemas.microsoft.com/office/drawing/2012/chart" uri="{02D57815-91ED-43cb-92C2-25804820EDAC}">
              <c15:datalabelsRange>
                <c15:f>List1!$D$2:$D$36</c15:f>
                <c15:dlblRangeCache>
                  <c:ptCount val="35"/>
                  <c:pt idx="0">
                    <c:v>23%</c:v>
                  </c:pt>
                  <c:pt idx="1">
                    <c:v>22%</c:v>
                  </c:pt>
                  <c:pt idx="2">
                    <c:v>21%</c:v>
                  </c:pt>
                  <c:pt idx="3">
                    <c:v>21%</c:v>
                  </c:pt>
                  <c:pt idx="4">
                    <c:v>20%</c:v>
                  </c:pt>
                  <c:pt idx="5">
                    <c:v>19%</c:v>
                  </c:pt>
                  <c:pt idx="6">
                    <c:v>13%</c:v>
                  </c:pt>
                  <c:pt idx="7">
                    <c:v>10%</c:v>
                  </c:pt>
                  <c:pt idx="8">
                    <c:v>6%</c:v>
                  </c:pt>
                  <c:pt idx="9">
                    <c:v>5%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Sloupec4</c:v>
                </c:pt>
              </c:strCache>
            </c:strRef>
          </c:tx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List1!$F$2:$F$11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3878-4B59-BFF3-0E168CBE5674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Sloupec5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List1!$G$2:$G$11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3878-4B59-BFF3-0E168CBE5674}"/>
            </c:ext>
            <c:ext xmlns:c15="http://schemas.microsoft.com/office/drawing/2012/chart" uri="{02D57815-91ED-43cb-92C2-25804820EDAC}">
              <c15:datalabelsRange>
                <c15:f>List1!#REF!</c15:f>
              </c15:datalabelsRange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Sloupec7</c:v>
                </c:pt>
              </c:strCache>
            </c:strRef>
          </c:tx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List1!$H$2:$H$11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3878-4B59-BFF3-0E168CBE5674}"/>
            </c:ext>
          </c:extLst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Sloupec8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List1!$I$2:$I$11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3878-4B59-BFF3-0E168CBE5674}"/>
            </c:ext>
            <c:ext xmlns:c15="http://schemas.microsoft.com/office/drawing/2012/chart" uri="{02D57815-91ED-43cb-92C2-25804820EDAC}">
              <c15:datalabelsRange>
                <c15:f>List1!$F$2:$F$36</c15:f>
              </c15:datalabelsRange>
            </c:ext>
          </c:extLst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Sloupec9</c:v>
                </c:pt>
              </c:strCache>
            </c:strRef>
          </c:tx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List1!$J$2:$J$11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3878-4B59-BFF3-0E168CBE5674}"/>
            </c:ext>
          </c:extLst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Sloupec10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List1!$K$2:$K$11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3878-4B59-BFF3-0E168CBE5674}"/>
            </c:ext>
            <c:ext xmlns:c15="http://schemas.microsoft.com/office/drawing/2012/chart" uri="{02D57815-91ED-43cb-92C2-25804820EDAC}">
              <c15:datalabelsRange>
                <c15:f>List1!$H$2:$H$36</c15:f>
              </c15:datalabelsRange>
            </c:ext>
          </c:extLst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Sloupec11</c:v>
                </c:pt>
              </c:strCache>
            </c:strRef>
          </c:tx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List1!$L$2:$L$11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3878-4B59-BFF3-0E168CBE5674}"/>
            </c:ext>
          </c:extLst>
        </c:ser>
        <c:ser>
          <c:idx val="11"/>
          <c:order val="11"/>
          <c:tx>
            <c:strRef>
              <c:f>List1!$M$1</c:f>
              <c:strCache>
                <c:ptCount val="1"/>
                <c:pt idx="0">
                  <c:v>Sloupec12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List1!$M$2:$M$11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3878-4B59-BFF3-0E168CBE5674}"/>
            </c:ext>
            <c:ext xmlns:c15="http://schemas.microsoft.com/office/drawing/2012/chart" uri="{02D57815-91ED-43cb-92C2-25804820EDAC}">
              <c15:datalabelsRange>
                <c15:f>List1!$J$2:$J$36</c15:f>
              </c15:datalabelsRange>
            </c:ext>
          </c:extLst>
        </c:ser>
        <c:ser>
          <c:idx val="12"/>
          <c:order val="12"/>
          <c:tx>
            <c:strRef>
              <c:f>List1!$N$1</c:f>
              <c:strCache>
                <c:ptCount val="1"/>
                <c:pt idx="0">
                  <c:v>Sloupec13</c:v>
                </c:pt>
              </c:strCache>
            </c:strRef>
          </c:tx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List1!$N$2:$N$11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3878-4B59-BFF3-0E168CBE5674}"/>
            </c:ext>
          </c:extLst>
        </c:ser>
        <c:ser>
          <c:idx val="13"/>
          <c:order val="13"/>
          <c:tx>
            <c:strRef>
              <c:f>List1!$O$1</c:f>
              <c:strCache>
                <c:ptCount val="1"/>
                <c:pt idx="0">
                  <c:v>Sloupec14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List1!$O$2:$O$11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3878-4B59-BFF3-0E168CBE5674}"/>
            </c:ext>
            <c:ext xmlns:c15="http://schemas.microsoft.com/office/drawing/2012/chart" uri="{02D57815-91ED-43cb-92C2-25804820EDAC}">
              <c15:datalabelsRange>
                <c15:f>List1!$L$2:$L$36</c15:f>
              </c15:datalabelsRange>
            </c:ext>
          </c:extLst>
        </c:ser>
        <c:ser>
          <c:idx val="14"/>
          <c:order val="14"/>
          <c:tx>
            <c:strRef>
              <c:f>List1!$P$1</c:f>
              <c:strCache>
                <c:ptCount val="1"/>
                <c:pt idx="0">
                  <c:v>Sloupec15</c:v>
                </c:pt>
              </c:strCache>
            </c:strRef>
          </c:tx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List1!$P$2:$P$11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3878-4B59-BFF3-0E168CBE5674}"/>
            </c:ext>
          </c:extLst>
        </c:ser>
        <c:ser>
          <c:idx val="15"/>
          <c:order val="15"/>
          <c:tx>
            <c:strRef>
              <c:f>List1!$Q$1</c:f>
              <c:strCache>
                <c:ptCount val="1"/>
                <c:pt idx="0">
                  <c:v>Sloupec16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List1!$Q$2:$Q$11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3878-4B59-BFF3-0E168CBE5674}"/>
            </c:ext>
            <c:ext xmlns:c15="http://schemas.microsoft.com/office/drawing/2012/chart" uri="{02D57815-91ED-43cb-92C2-25804820EDAC}">
              <c15:datalabelsRange>
                <c15:f>List1!$N$2:$N$33</c15:f>
              </c15:datalabelsRange>
            </c:ext>
          </c:extLst>
        </c:ser>
        <c:ser>
          <c:idx val="16"/>
          <c:order val="16"/>
          <c:tx>
            <c:strRef>
              <c:f>List1!$R$1</c:f>
              <c:strCache>
                <c:ptCount val="1"/>
                <c:pt idx="0">
                  <c:v>Sloupec17</c:v>
                </c:pt>
              </c:strCache>
            </c:strRef>
          </c:tx>
          <c:invertIfNegative val="0"/>
          <c:cat>
            <c:strRef>
              <c:f>List1!$A$2:$A$11</c:f>
              <c:strCache>
                <c:ptCount val="10"/>
                <c:pt idx="0">
                  <c:v>Sám sama přes mobilní aplikaci zahraniční investiční platformy</c:v>
                </c:pt>
                <c:pt idx="1">
                  <c:v>Prostřednictvím svého finančního poradce</c:v>
                </c:pt>
                <c:pt idx="2">
                  <c:v>Sám/sama přes webového rozhraní české investiční platformy</c:v>
                </c:pt>
                <c:pt idx="3">
                  <c:v>Sám/sama přes webového rozhraní české finanční instituce</c:v>
                </c:pt>
                <c:pt idx="4">
                  <c:v>Sám/sama přes mobilní aplikaci české investiční platformy</c:v>
                </c:pt>
                <c:pt idx="5">
                  <c:v>Prostřednictvím svého bankéře</c:v>
                </c:pt>
                <c:pt idx="6">
                  <c:v>Sám/sama přes webové rozhraní zahraniční investiční platformy</c:v>
                </c:pt>
                <c:pt idx="7">
                  <c:v>Sám/sama přes webového rozhraní zahraniční finanční instituce</c:v>
                </c:pt>
                <c:pt idx="8">
                  <c:v>Prostřednictvím makléře (obchodníka s cennými papíry)</c:v>
                </c:pt>
                <c:pt idx="9">
                  <c:v>Jinak</c:v>
                </c:pt>
              </c:strCache>
            </c:strRef>
          </c:cat>
          <c:val>
            <c:numRef>
              <c:f>List1!$R$2:$R$11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6-3878-4B59-BFF3-0E168CBE56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328904152"/>
        <c:axId val="328633648"/>
      </c:barChart>
      <c:catAx>
        <c:axId val="328904152"/>
        <c:scaling>
          <c:orientation val="maxMin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 sz="900" b="0"/>
            </a:pPr>
            <a:endParaRPr lang="cs-CZ"/>
          </a:p>
        </c:txPr>
        <c:crossAx val="328633648"/>
        <c:crosses val="autoZero"/>
        <c:auto val="1"/>
        <c:lblAlgn val="ctr"/>
        <c:lblOffset val="300"/>
        <c:noMultiLvlLbl val="0"/>
      </c:catAx>
      <c:valAx>
        <c:axId val="328633648"/>
        <c:scaling>
          <c:orientation val="minMax"/>
          <c:min val="0"/>
        </c:scaling>
        <c:delete val="0"/>
        <c:axPos val="t"/>
        <c:numFmt formatCode="0%" sourceLinked="1"/>
        <c:majorTickMark val="out"/>
        <c:minorTickMark val="none"/>
        <c:tickLblPos val="none"/>
        <c:spPr>
          <a:ln>
            <a:noFill/>
          </a:ln>
        </c:spPr>
        <c:crossAx val="32890415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5284747519665793"/>
          <c:y val="6.628024431458808E-2"/>
          <c:w val="0.64715252480334218"/>
          <c:h val="0.9029701416791533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Total N=994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List1!$B$2:$B$20</c:f>
              <c:numCache>
                <c:formatCode>0%</c:formatCode>
                <c:ptCount val="19"/>
                <c:pt idx="0">
                  <c:v>0.23</c:v>
                </c:pt>
                <c:pt idx="1">
                  <c:v>0.22</c:v>
                </c:pt>
                <c:pt idx="2">
                  <c:v>0.15</c:v>
                </c:pt>
                <c:pt idx="3">
                  <c:v>0.15</c:v>
                </c:pt>
                <c:pt idx="4">
                  <c:v>0.1</c:v>
                </c:pt>
                <c:pt idx="5">
                  <c:v>0.15</c:v>
                </c:pt>
                <c:pt idx="6">
                  <c:v>0.17</c:v>
                </c:pt>
                <c:pt idx="7">
                  <c:v>0.16</c:v>
                </c:pt>
                <c:pt idx="8">
                  <c:v>0.13</c:v>
                </c:pt>
                <c:pt idx="9">
                  <c:v>0.14000000000000001</c:v>
                </c:pt>
                <c:pt idx="10">
                  <c:v>0.09</c:v>
                </c:pt>
                <c:pt idx="12">
                  <c:v>0.1</c:v>
                </c:pt>
                <c:pt idx="13">
                  <c:v>0.08</c:v>
                </c:pt>
                <c:pt idx="14">
                  <c:v>0.09</c:v>
                </c:pt>
                <c:pt idx="15">
                  <c:v>0.1</c:v>
                </c:pt>
                <c:pt idx="17">
                  <c:v>7.0000000000000007E-2</c:v>
                </c:pt>
                <c:pt idx="1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5ED-4D81-B781-1A79F13F1C5D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Sloupec18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A0B1BEA-B39E-455A-913C-D3FD4A1375CD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5ED-4D81-B781-1A79F13F1C5D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273CA6C-3273-4974-83A3-29534555B0A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3F9D0132-A07E-44DD-964F-7DF2A34DC175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27494834-2B08-4FFA-9447-70BAAB02D126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8EC6490-53A3-47BE-A52A-738CBC22AE1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F7FB6CA-7DFC-4A58-8148-8C96D1B2CAB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D34EB10-E964-4FE1-B44D-8D3D654AC0E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54B1A28D-E281-4093-9882-FE552A654D8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1C5402C8-6681-40C7-BDC5-606A8F8DCDE3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5B64B442-2581-4F37-B6EC-5F382D90017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869338F8-A00E-4BA3-9AB2-F5EF3BDFD993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4C7C1344-3CBD-4EBA-B23E-D0EBB2A53DF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E7E32483-F7B7-4FDF-9858-037DBF424CD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AF31BB5E-7FAE-4458-8CDE-75EC5310EE5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0772A069-31A8-442F-B6D7-8600A369F41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B9B5AD1B-6F8B-4921-82E7-A8E0098C35E3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F53B2B9C-7DE9-4FFD-8A33-0057E6A5DB85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E1E058AF-9819-4940-874E-75A89DD9A33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5D965135-4CA9-4A09-AE8D-3D6D6ED3A13D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List1!$C$2:$C$20</c:f>
              <c:numCache>
                <c:formatCode>0%</c:formatCode>
                <c:ptCount val="19"/>
                <c:pt idx="0">
                  <c:v>0.87000000000000011</c:v>
                </c:pt>
                <c:pt idx="1">
                  <c:v>0.88000000000000012</c:v>
                </c:pt>
                <c:pt idx="2">
                  <c:v>0.95000000000000007</c:v>
                </c:pt>
                <c:pt idx="3">
                  <c:v>0.95000000000000007</c:v>
                </c:pt>
                <c:pt idx="4">
                  <c:v>1</c:v>
                </c:pt>
                <c:pt idx="5">
                  <c:v>0.95000000000000007</c:v>
                </c:pt>
                <c:pt idx="6">
                  <c:v>0.93</c:v>
                </c:pt>
                <c:pt idx="7">
                  <c:v>0.94000000000000006</c:v>
                </c:pt>
                <c:pt idx="8">
                  <c:v>0.97000000000000008</c:v>
                </c:pt>
                <c:pt idx="9">
                  <c:v>0.96000000000000008</c:v>
                </c:pt>
                <c:pt idx="10">
                  <c:v>1.01</c:v>
                </c:pt>
                <c:pt idx="11">
                  <c:v>1.1000000000000001</c:v>
                </c:pt>
                <c:pt idx="12">
                  <c:v>1</c:v>
                </c:pt>
                <c:pt idx="13">
                  <c:v>1.02</c:v>
                </c:pt>
                <c:pt idx="14">
                  <c:v>1.01</c:v>
                </c:pt>
                <c:pt idx="15">
                  <c:v>1</c:v>
                </c:pt>
                <c:pt idx="16">
                  <c:v>1.1000000000000001</c:v>
                </c:pt>
                <c:pt idx="17">
                  <c:v>1.03</c:v>
                </c:pt>
                <c:pt idx="18">
                  <c:v>1.1000000000000001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F5ED-4D81-B781-1A79F13F1C5D}"/>
            </c:ext>
            <c:ext xmlns:c15="http://schemas.microsoft.com/office/drawing/2012/chart" uri="{02D57815-91ED-43cb-92C2-25804820EDAC}">
              <c15:datalabelsRange>
                <c15:f>List1!$B$2:$B$45</c15:f>
                <c15:dlblRangeCache>
                  <c:ptCount val="44"/>
                  <c:pt idx="0">
                    <c:v>23%</c:v>
                  </c:pt>
                  <c:pt idx="1">
                    <c:v>22%</c:v>
                  </c:pt>
                  <c:pt idx="2">
                    <c:v>15%</c:v>
                  </c:pt>
                  <c:pt idx="3">
                    <c:v>15%</c:v>
                  </c:pt>
                  <c:pt idx="4">
                    <c:v>10%</c:v>
                  </c:pt>
                  <c:pt idx="5">
                    <c:v>15%</c:v>
                  </c:pt>
                  <c:pt idx="6">
                    <c:v>17%</c:v>
                  </c:pt>
                  <c:pt idx="7">
                    <c:v>16%</c:v>
                  </c:pt>
                  <c:pt idx="8">
                    <c:v>13%</c:v>
                  </c:pt>
                  <c:pt idx="9">
                    <c:v>14%</c:v>
                  </c:pt>
                  <c:pt idx="10">
                    <c:v>9%</c:v>
                  </c:pt>
                  <c:pt idx="12">
                    <c:v>10%</c:v>
                  </c:pt>
                  <c:pt idx="13">
                    <c:v>8%</c:v>
                  </c:pt>
                  <c:pt idx="14">
                    <c:v>9%</c:v>
                  </c:pt>
                  <c:pt idx="15">
                    <c:v>10%</c:v>
                  </c:pt>
                  <c:pt idx="17">
                    <c:v>7%</c:v>
                  </c:pt>
                  <c:pt idx="18">
                    <c:v>-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Total N=1006</c:v>
                </c:pt>
              </c:strCache>
            </c:strRef>
          </c:tx>
          <c:spPr>
            <a:solidFill>
              <a:srgbClr val="376092"/>
            </a:solidFill>
          </c:spPr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List1!$D$2:$D$20</c:f>
              <c:numCache>
                <c:formatCode>0%</c:formatCode>
                <c:ptCount val="19"/>
                <c:pt idx="0">
                  <c:v>0.22</c:v>
                </c:pt>
                <c:pt idx="1">
                  <c:v>0.21</c:v>
                </c:pt>
                <c:pt idx="2">
                  <c:v>0.19</c:v>
                </c:pt>
                <c:pt idx="3">
                  <c:v>0.18</c:v>
                </c:pt>
                <c:pt idx="4">
                  <c:v>0.16</c:v>
                </c:pt>
                <c:pt idx="5">
                  <c:v>0.16</c:v>
                </c:pt>
                <c:pt idx="6">
                  <c:v>0.16</c:v>
                </c:pt>
                <c:pt idx="7">
                  <c:v>0.15</c:v>
                </c:pt>
                <c:pt idx="8">
                  <c:v>0.12</c:v>
                </c:pt>
                <c:pt idx="9">
                  <c:v>0.11</c:v>
                </c:pt>
                <c:pt idx="10">
                  <c:v>0.1</c:v>
                </c:pt>
                <c:pt idx="11">
                  <c:v>0.1</c:v>
                </c:pt>
                <c:pt idx="12">
                  <c:v>0.09</c:v>
                </c:pt>
                <c:pt idx="13">
                  <c:v>0.08</c:v>
                </c:pt>
                <c:pt idx="14">
                  <c:v>7.0000000000000007E-2</c:v>
                </c:pt>
                <c:pt idx="15">
                  <c:v>0.06</c:v>
                </c:pt>
                <c:pt idx="16">
                  <c:v>0.05</c:v>
                </c:pt>
                <c:pt idx="17">
                  <c:v>0.01</c:v>
                </c:pt>
                <c:pt idx="18">
                  <c:v>0.21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F5ED-4D81-B781-1A79F13F1C5D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BC0892A3-3574-4B5D-9DA1-E3A241C59156}" type="CELLRANGE">
                      <a:rPr lang="en-US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F5ED-4D81-B781-1A79F13F1C5D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422A089-E2D3-40C5-8EB1-89C80E1F473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69A62C38-26B0-4A3F-AB4E-A8C194BDA961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3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1DDF25F0-2CCC-43F5-8856-88293B7CEB62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50C251B-1667-4A76-A112-BBDAAD8F6AB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2E0D541-CC5D-46BE-BBF0-F2E9CB67EA0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D9BD5DE-5098-4C51-B196-B7E64BF585B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81A58E4-4BFB-4CE5-BE35-095C041B1905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C538562-1E02-4637-A115-DC29703FC9C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B47B638-5C03-496B-8AA8-4E28C56BF9B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0EE955A7-CBDF-4960-A678-B9B4A2C55BC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11A6FF20-4206-4310-94E3-0DF44714810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57D04EDD-BF75-4B56-9D80-309917B6619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62602D92-2196-449F-841B-539D930510E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1C484C68-9463-418E-9936-4BAABAE6392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10BA8B38-6B35-491E-B6C7-BD77EDE07C35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6E0788F1-E6C9-4707-A4BB-8222463EB07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8E3336EE-F48D-4CF0-81F2-8DFBBC72936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76DACC2B-CCA0-4B03-8680-8C173EDC562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List1!$E$2:$E$20</c:f>
              <c:numCache>
                <c:formatCode>0%</c:formatCode>
                <c:ptCount val="19"/>
                <c:pt idx="0">
                  <c:v>0.88000000000000012</c:v>
                </c:pt>
                <c:pt idx="1">
                  <c:v>0.89000000000000012</c:v>
                </c:pt>
                <c:pt idx="2">
                  <c:v>0.91000000000000014</c:v>
                </c:pt>
                <c:pt idx="3">
                  <c:v>0.92000000000000015</c:v>
                </c:pt>
                <c:pt idx="4">
                  <c:v>0.94000000000000006</c:v>
                </c:pt>
                <c:pt idx="5">
                  <c:v>0.94000000000000006</c:v>
                </c:pt>
                <c:pt idx="6">
                  <c:v>0.94000000000000006</c:v>
                </c:pt>
                <c:pt idx="7">
                  <c:v>0.95000000000000007</c:v>
                </c:pt>
                <c:pt idx="8">
                  <c:v>0.98000000000000009</c:v>
                </c:pt>
                <c:pt idx="9">
                  <c:v>0.9900000000000001</c:v>
                </c:pt>
                <c:pt idx="10">
                  <c:v>1</c:v>
                </c:pt>
                <c:pt idx="11">
                  <c:v>1</c:v>
                </c:pt>
                <c:pt idx="12">
                  <c:v>1.01</c:v>
                </c:pt>
                <c:pt idx="13">
                  <c:v>1.02</c:v>
                </c:pt>
                <c:pt idx="14">
                  <c:v>1.03</c:v>
                </c:pt>
                <c:pt idx="15">
                  <c:v>1.04</c:v>
                </c:pt>
                <c:pt idx="16">
                  <c:v>1.05</c:v>
                </c:pt>
                <c:pt idx="17">
                  <c:v>1.0900000000000001</c:v>
                </c:pt>
                <c:pt idx="18">
                  <c:v>0.89000000000000012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F5ED-4D81-B781-1A79F13F1C5D}"/>
            </c:ext>
            <c:ext xmlns:c15="http://schemas.microsoft.com/office/drawing/2012/chart" uri="{02D57815-91ED-43cb-92C2-25804820EDAC}">
              <c15:datalabelsRange>
                <c15:f>List1!$D$2:$D$45</c15:f>
                <c15:dlblRangeCache>
                  <c:ptCount val="44"/>
                  <c:pt idx="0">
                    <c:v>22%</c:v>
                  </c:pt>
                  <c:pt idx="1">
                    <c:v>21%</c:v>
                  </c:pt>
                  <c:pt idx="2">
                    <c:v>19%</c:v>
                  </c:pt>
                  <c:pt idx="3">
                    <c:v>18%</c:v>
                  </c:pt>
                  <c:pt idx="4">
                    <c:v>16%</c:v>
                  </c:pt>
                  <c:pt idx="5">
                    <c:v>16%</c:v>
                  </c:pt>
                  <c:pt idx="6">
                    <c:v>16%</c:v>
                  </c:pt>
                  <c:pt idx="7">
                    <c:v>15%</c:v>
                  </c:pt>
                  <c:pt idx="8">
                    <c:v>12%</c:v>
                  </c:pt>
                  <c:pt idx="9">
                    <c:v>11%</c:v>
                  </c:pt>
                  <c:pt idx="10">
                    <c:v>10%</c:v>
                  </c:pt>
                  <c:pt idx="11">
                    <c:v>10%</c:v>
                  </c:pt>
                  <c:pt idx="12">
                    <c:v>9%</c:v>
                  </c:pt>
                  <c:pt idx="13">
                    <c:v>8%</c:v>
                  </c:pt>
                  <c:pt idx="14">
                    <c:v>7%</c:v>
                  </c:pt>
                  <c:pt idx="15">
                    <c:v>6%</c:v>
                  </c:pt>
                  <c:pt idx="16">
                    <c:v>5%</c:v>
                  </c:pt>
                  <c:pt idx="17">
                    <c:v>1%</c:v>
                  </c:pt>
                  <c:pt idx="18">
                    <c:v>21%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Sloupec4</c:v>
                </c:pt>
              </c:strCache>
            </c:strRef>
          </c:tx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List1!$F$2:$F$20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1-F5ED-4D81-B781-1A79F13F1C5D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Sloupec5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List1!$G$2:$G$20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F5ED-4D81-B781-1A79F13F1C5D}"/>
            </c:ext>
            <c:ext xmlns:c15="http://schemas.microsoft.com/office/drawing/2012/chart" uri="{02D57815-91ED-43cb-92C2-25804820EDAC}">
              <c15:datalabelsRange>
                <c15:f>List1!#REF!</c15:f>
              </c15:datalabelsRange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Sloupec7</c:v>
                </c:pt>
              </c:strCache>
            </c:strRef>
          </c:tx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List1!$H$2:$H$20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3-F5ED-4D81-B781-1A79F13F1C5D}"/>
            </c:ext>
          </c:extLst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Sloupec8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List1!$I$2:$I$20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4-F5ED-4D81-B781-1A79F13F1C5D}"/>
            </c:ext>
            <c:ext xmlns:c15="http://schemas.microsoft.com/office/drawing/2012/chart" uri="{02D57815-91ED-43cb-92C2-25804820EDAC}">
              <c15:datalabelsRange>
                <c15:f>List1!$F$2:$F$45</c15:f>
              </c15:datalabelsRange>
            </c:ext>
          </c:extLst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Sloupec9</c:v>
                </c:pt>
              </c:strCache>
            </c:strRef>
          </c:tx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List1!$J$2:$J$20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5-F5ED-4D81-B781-1A79F13F1C5D}"/>
            </c:ext>
          </c:extLst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Sloupec10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List1!$K$2:$K$20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F5ED-4D81-B781-1A79F13F1C5D}"/>
            </c:ext>
            <c:ext xmlns:c15="http://schemas.microsoft.com/office/drawing/2012/chart" uri="{02D57815-91ED-43cb-92C2-25804820EDAC}">
              <c15:datalabelsRange>
                <c15:f>List1!$H$2:$H$45</c15:f>
              </c15:datalabelsRange>
            </c:ext>
          </c:extLst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Sloupec11</c:v>
                </c:pt>
              </c:strCache>
            </c:strRef>
          </c:tx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List1!$L$2:$L$20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F5ED-4D81-B781-1A79F13F1C5D}"/>
            </c:ext>
          </c:extLst>
        </c:ser>
        <c:ser>
          <c:idx val="11"/>
          <c:order val="11"/>
          <c:tx>
            <c:strRef>
              <c:f>List1!$M$1</c:f>
              <c:strCache>
                <c:ptCount val="1"/>
                <c:pt idx="0">
                  <c:v>Sloupec12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List1!$M$2:$M$20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F5ED-4D81-B781-1A79F13F1C5D}"/>
            </c:ext>
            <c:ext xmlns:c15="http://schemas.microsoft.com/office/drawing/2012/chart" uri="{02D57815-91ED-43cb-92C2-25804820EDAC}">
              <c15:datalabelsRange>
                <c15:f>List1!$J$2:$J$45</c15:f>
              </c15:datalabelsRange>
            </c:ext>
          </c:extLst>
        </c:ser>
        <c:ser>
          <c:idx val="12"/>
          <c:order val="12"/>
          <c:tx>
            <c:strRef>
              <c:f>List1!$N$1</c:f>
              <c:strCache>
                <c:ptCount val="1"/>
                <c:pt idx="0">
                  <c:v>Sloupec13</c:v>
                </c:pt>
              </c:strCache>
            </c:strRef>
          </c:tx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List1!$N$2:$N$20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F5ED-4D81-B781-1A79F13F1C5D}"/>
            </c:ext>
          </c:extLst>
        </c:ser>
        <c:ser>
          <c:idx val="13"/>
          <c:order val="13"/>
          <c:tx>
            <c:strRef>
              <c:f>List1!$O$1</c:f>
              <c:strCache>
                <c:ptCount val="1"/>
                <c:pt idx="0">
                  <c:v>Sloupec14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List1!$O$2:$O$20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F5ED-4D81-B781-1A79F13F1C5D}"/>
            </c:ext>
            <c:ext xmlns:c15="http://schemas.microsoft.com/office/drawing/2012/chart" uri="{02D57815-91ED-43cb-92C2-25804820EDAC}">
              <c15:datalabelsRange>
                <c15:f>List1!$L$2:$L$45</c15:f>
              </c15:datalabelsRange>
            </c:ext>
          </c:extLst>
        </c:ser>
        <c:ser>
          <c:idx val="14"/>
          <c:order val="14"/>
          <c:tx>
            <c:strRef>
              <c:f>List1!$P$1</c:f>
              <c:strCache>
                <c:ptCount val="1"/>
                <c:pt idx="0">
                  <c:v>Sloupec15</c:v>
                </c:pt>
              </c:strCache>
            </c:strRef>
          </c:tx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List1!$P$2:$P$20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F5ED-4D81-B781-1A79F13F1C5D}"/>
            </c:ext>
          </c:extLst>
        </c:ser>
        <c:ser>
          <c:idx val="15"/>
          <c:order val="15"/>
          <c:tx>
            <c:strRef>
              <c:f>List1!$Q$1</c:f>
              <c:strCache>
                <c:ptCount val="1"/>
                <c:pt idx="0">
                  <c:v>Sloupec16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List1!$Q$2:$Q$20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F5ED-4D81-B781-1A79F13F1C5D}"/>
            </c:ext>
            <c:ext xmlns:c15="http://schemas.microsoft.com/office/drawing/2012/chart" uri="{02D57815-91ED-43cb-92C2-25804820EDAC}">
              <c15:datalabelsRange>
                <c15:f>List1!$N$2:$N$42</c15:f>
              </c15:datalabelsRange>
            </c:ext>
          </c:extLst>
        </c:ser>
        <c:ser>
          <c:idx val="16"/>
          <c:order val="16"/>
          <c:tx>
            <c:strRef>
              <c:f>List1!$R$1</c:f>
              <c:strCache>
                <c:ptCount val="1"/>
                <c:pt idx="0">
                  <c:v>Sloupec17</c:v>
                </c:pt>
              </c:strCache>
            </c:strRef>
          </c:tx>
          <c:invertIfNegative val="0"/>
          <c:cat>
            <c:strRef>
              <c:f>List1!$A$2:$A$20</c:f>
              <c:strCache>
                <c:ptCount val="19"/>
                <c:pt idx="0">
                  <c:v>Z finančních portálů</c:v>
                </c:pt>
                <c:pt idx="1">
                  <c:v>Od přátel a známých</c:v>
                </c:pt>
                <c:pt idx="2">
                  <c:v>Ze sociálních sítí</c:v>
                </c:pt>
                <c:pt idx="3">
                  <c:v>Od rodiny</c:v>
                </c:pt>
                <c:pt idx="4">
                  <c:v>Z podcastů, na Youtube</c:v>
                </c:pt>
                <c:pt idx="5">
                  <c:v>Od přátel, které se tomu věnují</c:v>
                </c:pt>
                <c:pt idx="6">
                  <c:v>Z webu banky</c:v>
                </c:pt>
                <c:pt idx="7">
                  <c:v>Z webu investičních společností</c:v>
                </c:pt>
                <c:pt idx="8">
                  <c:v>Od poradce v mé hlavní bance</c:v>
                </c:pt>
                <c:pt idx="9">
                  <c:v>Od nebankovního finančního poradce</c:v>
                </c:pt>
                <c:pt idx="10">
                  <c:v>Z televize</c:v>
                </c:pt>
                <c:pt idx="11">
                  <c:v>Od doporučení odborníků</c:v>
                </c:pt>
                <c:pt idx="12">
                  <c:v>Z odborných publikací</c:v>
                </c:pt>
                <c:pt idx="13">
                  <c:v>Z tisku</c:v>
                </c:pt>
                <c:pt idx="14">
                  <c:v>Z reklamy</c:v>
                </c:pt>
                <c:pt idx="15">
                  <c:v>Od poradců z různých bank</c:v>
                </c:pt>
                <c:pt idx="16">
                  <c:v>Od doporučení známých osobností</c:v>
                </c:pt>
                <c:pt idx="17">
                  <c:v>Odjinud</c:v>
                </c:pt>
                <c:pt idx="18">
                  <c:v>Nikde, informace ze světa investic mě nezajímají</c:v>
                </c:pt>
              </c:strCache>
            </c:strRef>
          </c:cat>
          <c:val>
            <c:numRef>
              <c:f>List1!$R$2:$R$20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F5ED-4D81-B781-1A79F13F1C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329059936"/>
        <c:axId val="329059152"/>
      </c:barChart>
      <c:catAx>
        <c:axId val="329059936"/>
        <c:scaling>
          <c:orientation val="maxMin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 sz="900" b="0"/>
            </a:pPr>
            <a:endParaRPr lang="cs-CZ"/>
          </a:p>
        </c:txPr>
        <c:crossAx val="329059152"/>
        <c:crosses val="autoZero"/>
        <c:auto val="1"/>
        <c:lblAlgn val="ctr"/>
        <c:lblOffset val="300"/>
        <c:noMultiLvlLbl val="0"/>
      </c:catAx>
      <c:valAx>
        <c:axId val="329059152"/>
        <c:scaling>
          <c:orientation val="minMax"/>
          <c:min val="0"/>
        </c:scaling>
        <c:delete val="0"/>
        <c:axPos val="t"/>
        <c:numFmt formatCode="0%" sourceLinked="1"/>
        <c:majorTickMark val="out"/>
        <c:minorTickMark val="none"/>
        <c:tickLblPos val="none"/>
        <c:spPr>
          <a:ln>
            <a:noFill/>
          </a:ln>
        </c:spPr>
        <c:crossAx val="32905993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5284747519665793"/>
          <c:y val="6.628024431458808E-2"/>
          <c:w val="0.64715252480334218"/>
          <c:h val="0.9029701416791533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Total N=1072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invertIfNegative val="0"/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01F6-4325-90AA-E50761BEF947}"/>
              </c:ext>
            </c:extLst>
          </c:dPt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List1!$B$2:$B$4</c:f>
              <c:numCache>
                <c:formatCode>###0%</c:formatCode>
                <c:ptCount val="3"/>
                <c:pt idx="0">
                  <c:v>0.15237363914190549</c:v>
                </c:pt>
                <c:pt idx="1">
                  <c:v>0.40018708512309858</c:v>
                </c:pt>
                <c:pt idx="2">
                  <c:v>0.44743927573499725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F6-4325-90AA-E50761BEF94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Sloupec18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360A1AB-0FDE-423E-BEA7-55B886B896F9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1F6-4325-90AA-E50761BEF947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C3D74AE-D5A6-46BC-9F1E-FCFE9E28E8F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E2E5CCF2-7F5F-4972-8907-21CA6C4D2C58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List1!$C$2:$C$4</c:f>
              <c:numCache>
                <c:formatCode>0%</c:formatCode>
                <c:ptCount val="3"/>
                <c:pt idx="0">
                  <c:v>0.9476263608580946</c:v>
                </c:pt>
                <c:pt idx="1">
                  <c:v>0.69981291487690145</c:v>
                </c:pt>
                <c:pt idx="2">
                  <c:v>0.65256072426500289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01F6-4325-90AA-E50761BEF947}"/>
            </c:ext>
            <c:ext xmlns:c15="http://schemas.microsoft.com/office/drawing/2012/chart" uri="{02D57815-91ED-43cb-92C2-25804820EDAC}">
              <c15:datalabelsRange>
                <c15:f>List1!$B$2:$B$29</c15:f>
                <c15:dlblRangeCache>
                  <c:ptCount val="28"/>
                  <c:pt idx="0">
                    <c:v>15%</c:v>
                  </c:pt>
                  <c:pt idx="1">
                    <c:v>40%</c:v>
                  </c:pt>
                  <c:pt idx="2">
                    <c:v>45%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Total N=1114</c:v>
                </c:pt>
              </c:strCache>
            </c:strRef>
          </c:tx>
          <c:spPr>
            <a:solidFill>
              <a:srgbClr val="376092"/>
            </a:solidFill>
          </c:spPr>
          <c:invertIfNegative val="0"/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List1!$D$2:$D$4</c:f>
              <c:numCache>
                <c:formatCode>###0%</c:formatCode>
                <c:ptCount val="3"/>
                <c:pt idx="0">
                  <c:v>0.17614978132241935</c:v>
                </c:pt>
                <c:pt idx="1">
                  <c:v>0.45849431892036185</c:v>
                </c:pt>
                <c:pt idx="2">
                  <c:v>0.36535589975721783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01F6-4325-90AA-E50761BEF947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ysClr val="window" lastClr="FFFFFF"/>
            </a:solidFill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57175E41-D38B-4937-BFEF-B09E4C8A57D8}" type="CELLRANGE">
                      <a:rPr lang="en-US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01F6-4325-90AA-E50761BEF947}"/>
                </c:ex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F2A43BF-9CEA-4474-84D4-CA1A37ABE59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3B30EB97-84C7-4671-859B-BFCD7B90B163}" type="CELLRANGE">
                      <a:rPr lang="cs-CZ"/>
                      <a:pPr>
                        <a:defRPr/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List1!$E$2:$E$4</c:f>
              <c:numCache>
                <c:formatCode>0%</c:formatCode>
                <c:ptCount val="3"/>
                <c:pt idx="0">
                  <c:v>0.92385021867758077</c:v>
                </c:pt>
                <c:pt idx="1">
                  <c:v>0.64150568107963823</c:v>
                </c:pt>
                <c:pt idx="2">
                  <c:v>0.73464410024278226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01F6-4325-90AA-E50761BEF947}"/>
            </c:ext>
            <c:ext xmlns:c15="http://schemas.microsoft.com/office/drawing/2012/chart" uri="{02D57815-91ED-43cb-92C2-25804820EDAC}">
              <c15:datalabelsRange>
                <c15:f>List1!$D$2:$D$29</c15:f>
                <c15:dlblRangeCache>
                  <c:ptCount val="28"/>
                  <c:pt idx="0">
                    <c:v>18%</c:v>
                  </c:pt>
                  <c:pt idx="1">
                    <c:v>46%</c:v>
                  </c:pt>
                  <c:pt idx="2">
                    <c:v>37%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Sloupec4</c:v>
                </c:pt>
              </c:strCache>
            </c:strRef>
          </c:tx>
          <c:invertIfNegative val="0"/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List1!$F$2:$F$4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01F6-4325-90AA-E50761BEF947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Sloupec5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List1!$G$2:$G$4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01F6-4325-90AA-E50761BEF947}"/>
            </c:ext>
            <c:ext xmlns:c15="http://schemas.microsoft.com/office/drawing/2012/chart" uri="{02D57815-91ED-43cb-92C2-25804820EDAC}">
              <c15:datalabelsRange>
                <c15:f>List1!#REF!</c15:f>
              </c15:datalabelsRange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Sloupec7</c:v>
                </c:pt>
              </c:strCache>
            </c:strRef>
          </c:tx>
          <c:invertIfNegative val="0"/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List1!$H$2:$H$4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01F6-4325-90AA-E50761BEF947}"/>
            </c:ext>
          </c:extLst>
        </c:ser>
        <c:ser>
          <c:idx val="7"/>
          <c:order val="7"/>
          <c:tx>
            <c:strRef>
              <c:f>List1!$I$1</c:f>
              <c:strCache>
                <c:ptCount val="1"/>
                <c:pt idx="0">
                  <c:v>Sloupec8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List1!$I$2:$I$4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01F6-4325-90AA-E50761BEF947}"/>
            </c:ext>
            <c:ext xmlns:c15="http://schemas.microsoft.com/office/drawing/2012/chart" uri="{02D57815-91ED-43cb-92C2-25804820EDAC}">
              <c15:datalabelsRange>
                <c15:f>List1!$F$2:$F$29</c15:f>
              </c15:datalabelsRange>
            </c:ext>
          </c:extLst>
        </c:ser>
        <c:ser>
          <c:idx val="8"/>
          <c:order val="8"/>
          <c:tx>
            <c:strRef>
              <c:f>List1!$J$1</c:f>
              <c:strCache>
                <c:ptCount val="1"/>
                <c:pt idx="0">
                  <c:v>Sloupec9</c:v>
                </c:pt>
              </c:strCache>
            </c:strRef>
          </c:tx>
          <c:invertIfNegative val="0"/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List1!$J$2:$J$4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01F6-4325-90AA-E50761BEF947}"/>
            </c:ext>
          </c:extLst>
        </c:ser>
        <c:ser>
          <c:idx val="9"/>
          <c:order val="9"/>
          <c:tx>
            <c:strRef>
              <c:f>List1!$K$1</c:f>
              <c:strCache>
                <c:ptCount val="1"/>
                <c:pt idx="0">
                  <c:v>Sloupec10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List1!$K$2:$K$4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01F6-4325-90AA-E50761BEF947}"/>
            </c:ext>
            <c:ext xmlns:c15="http://schemas.microsoft.com/office/drawing/2012/chart" uri="{02D57815-91ED-43cb-92C2-25804820EDAC}">
              <c15:datalabelsRange>
                <c15:f>List1!$H$2:$H$29</c15:f>
              </c15:datalabelsRange>
            </c:ext>
          </c:extLst>
        </c:ser>
        <c:ser>
          <c:idx val="10"/>
          <c:order val="10"/>
          <c:tx>
            <c:strRef>
              <c:f>List1!$L$1</c:f>
              <c:strCache>
                <c:ptCount val="1"/>
                <c:pt idx="0">
                  <c:v>Sloupec11</c:v>
                </c:pt>
              </c:strCache>
            </c:strRef>
          </c:tx>
          <c:invertIfNegative val="0"/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List1!$L$2:$L$4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01F6-4325-90AA-E50761BEF947}"/>
            </c:ext>
          </c:extLst>
        </c:ser>
        <c:ser>
          <c:idx val="11"/>
          <c:order val="11"/>
          <c:tx>
            <c:strRef>
              <c:f>List1!$M$1</c:f>
              <c:strCache>
                <c:ptCount val="1"/>
                <c:pt idx="0">
                  <c:v>Sloupec12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List1!$M$2:$M$4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01F6-4325-90AA-E50761BEF947}"/>
            </c:ext>
            <c:ext xmlns:c15="http://schemas.microsoft.com/office/drawing/2012/chart" uri="{02D57815-91ED-43cb-92C2-25804820EDAC}">
              <c15:datalabelsRange>
                <c15:f>List1!$J$2:$J$29</c15:f>
              </c15:datalabelsRange>
            </c:ext>
          </c:extLst>
        </c:ser>
        <c:ser>
          <c:idx val="12"/>
          <c:order val="12"/>
          <c:tx>
            <c:strRef>
              <c:f>List1!$N$1</c:f>
              <c:strCache>
                <c:ptCount val="1"/>
                <c:pt idx="0">
                  <c:v>Sloupec13</c:v>
                </c:pt>
              </c:strCache>
            </c:strRef>
          </c:tx>
          <c:invertIfNegative val="0"/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List1!$N$2:$N$4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01F6-4325-90AA-E50761BEF947}"/>
            </c:ext>
          </c:extLst>
        </c:ser>
        <c:ser>
          <c:idx val="13"/>
          <c:order val="13"/>
          <c:tx>
            <c:strRef>
              <c:f>List1!$O$1</c:f>
              <c:strCache>
                <c:ptCount val="1"/>
                <c:pt idx="0">
                  <c:v>Sloupec14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List1!$O$2:$O$4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01F6-4325-90AA-E50761BEF947}"/>
            </c:ext>
            <c:ext xmlns:c15="http://schemas.microsoft.com/office/drawing/2012/chart" uri="{02D57815-91ED-43cb-92C2-25804820EDAC}">
              <c15:datalabelsRange>
                <c15:f>List1!$L$2:$L$29</c15:f>
              </c15:datalabelsRange>
            </c:ext>
          </c:extLst>
        </c:ser>
        <c:ser>
          <c:idx val="14"/>
          <c:order val="14"/>
          <c:tx>
            <c:strRef>
              <c:f>List1!$P$1</c:f>
              <c:strCache>
                <c:ptCount val="1"/>
                <c:pt idx="0">
                  <c:v>Sloupec15</c:v>
                </c:pt>
              </c:strCache>
            </c:strRef>
          </c:tx>
          <c:invertIfNegative val="0"/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List1!$P$2:$P$4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01F6-4325-90AA-E50761BEF947}"/>
            </c:ext>
          </c:extLst>
        </c:ser>
        <c:ser>
          <c:idx val="15"/>
          <c:order val="15"/>
          <c:tx>
            <c:strRef>
              <c:f>List1!$Q$1</c:f>
              <c:strCache>
                <c:ptCount val="1"/>
                <c:pt idx="0">
                  <c:v>Sloupec16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List1!$Q$2:$Q$4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6-01F6-4325-90AA-E50761BEF947}"/>
            </c:ext>
            <c:ext xmlns:c15="http://schemas.microsoft.com/office/drawing/2012/chart" uri="{02D57815-91ED-43cb-92C2-25804820EDAC}">
              <c15:datalabelsRange>
                <c15:f>List1!$N$2:$N$26</c15:f>
              </c15:datalabelsRange>
            </c:ext>
          </c:extLst>
        </c:ser>
        <c:ser>
          <c:idx val="16"/>
          <c:order val="16"/>
          <c:tx>
            <c:strRef>
              <c:f>List1!$R$1</c:f>
              <c:strCache>
                <c:ptCount val="1"/>
                <c:pt idx="0">
                  <c:v>Sloupec17</c:v>
                </c:pt>
              </c:strCache>
            </c:strRef>
          </c:tx>
          <c:invertIfNegative val="0"/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co to je</c:v>
                </c:pt>
              </c:strCache>
            </c:strRef>
          </c:cat>
          <c:val>
            <c:numRef>
              <c:f>List1!$R$2:$R$4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7-01F6-4325-90AA-E50761BEF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328634432"/>
        <c:axId val="328634824"/>
      </c:barChart>
      <c:catAx>
        <c:axId val="328634432"/>
        <c:scaling>
          <c:orientation val="maxMin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 sz="900" b="0"/>
            </a:pPr>
            <a:endParaRPr lang="cs-CZ"/>
          </a:p>
        </c:txPr>
        <c:crossAx val="328634824"/>
        <c:crosses val="autoZero"/>
        <c:auto val="1"/>
        <c:lblAlgn val="ctr"/>
        <c:lblOffset val="300"/>
        <c:noMultiLvlLbl val="0"/>
      </c:catAx>
      <c:valAx>
        <c:axId val="328634824"/>
        <c:scaling>
          <c:orientation val="minMax"/>
          <c:min val="0"/>
        </c:scaling>
        <c:delete val="0"/>
        <c:axPos val="t"/>
        <c:numFmt formatCode="0%" sourceLinked="1"/>
        <c:majorTickMark val="out"/>
        <c:minorTickMark val="none"/>
        <c:tickLblPos val="none"/>
        <c:spPr>
          <a:ln>
            <a:noFill/>
          </a:ln>
        </c:spPr>
        <c:crossAx val="32863443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97162631065093819"/>
          <c:y val="0.96370990827739067"/>
        </c:manualLayout>
      </c:layout>
      <c:overlay val="0"/>
      <c:txPr>
        <a:bodyPr/>
        <a:lstStyle/>
        <a:p>
          <a:pPr>
            <a:defRPr sz="800" i="1"/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45434873255556257"/>
          <c:y val="8.5731513482123992E-3"/>
          <c:w val="0.5415959612807093"/>
          <c:h val="0.952021250782682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Total N=1114</c:v>
                </c:pt>
              </c:strCache>
            </c:strRef>
          </c:tx>
          <c:spPr>
            <a:solidFill>
              <a:srgbClr val="37609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530D-4F08-827B-4640E369C7B1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530D-4F08-827B-4640E369C7B1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530D-4F08-827B-4640E369C7B1}"/>
              </c:ext>
            </c:extLst>
          </c:dPt>
          <c:dLbls>
            <c:numFmt formatCode="0%" sourceLinked="0"/>
            <c:spPr>
              <a:noFill/>
              <a:ln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Ano, opakovaně</c:v>
                </c:pt>
                <c:pt idx="1">
                  <c:v>Ano, jednou nebo dvakrát</c:v>
                </c:pt>
                <c:pt idx="2">
                  <c:v>Ne</c:v>
                </c:pt>
              </c:strCache>
            </c:strRef>
          </c:cat>
          <c:val>
            <c:numRef>
              <c:f>List1!$B$2:$B$4</c:f>
              <c:numCache>
                <c:formatCode>###0%</c:formatCode>
                <c:ptCount val="3"/>
                <c:pt idx="0">
                  <c:v>4.1086732410749789E-2</c:v>
                </c:pt>
                <c:pt idx="1">
                  <c:v>0.13824974424598832</c:v>
                </c:pt>
                <c:pt idx="2">
                  <c:v>0.82066352334326109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30D-4F08-827B-4640E369C7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388124376"/>
        <c:axId val="388121240"/>
      </c:barChart>
      <c:catAx>
        <c:axId val="3881243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/>
            </a:pPr>
            <a:endParaRPr lang="cs-CZ"/>
          </a:p>
        </c:txPr>
        <c:crossAx val="388121240"/>
        <c:crosses val="autoZero"/>
        <c:auto val="1"/>
        <c:lblAlgn val="ctr"/>
        <c:lblOffset val="300"/>
        <c:noMultiLvlLbl val="0"/>
      </c:catAx>
      <c:valAx>
        <c:axId val="388121240"/>
        <c:scaling>
          <c:orientation val="minMax"/>
          <c:min val="0"/>
        </c:scaling>
        <c:delete val="1"/>
        <c:axPos val="t"/>
        <c:numFmt formatCode="###0%" sourceLinked="1"/>
        <c:majorTickMark val="out"/>
        <c:minorTickMark val="none"/>
        <c:tickLblPos val="nextTo"/>
        <c:crossAx val="38812437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97162631065093819"/>
          <c:y val="0.96370990827739067"/>
        </c:manualLayout>
      </c:layout>
      <c:overlay val="0"/>
      <c:txPr>
        <a:bodyPr/>
        <a:lstStyle/>
        <a:p>
          <a:pPr>
            <a:defRPr sz="800" i="1"/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45434873255556257"/>
          <c:y val="8.5731513482123992E-3"/>
          <c:w val="0.5415959612807093"/>
          <c:h val="0.952021250782682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Total N=1114</c:v>
                </c:pt>
              </c:strCache>
            </c:strRef>
          </c:tx>
          <c:spPr>
            <a:solidFill>
              <a:srgbClr val="37609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39CF-4213-9074-49AACC74B086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9CF-4213-9074-49AACC74B086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39CF-4213-9074-49AACC74B086}"/>
              </c:ext>
            </c:extLst>
          </c:dPt>
          <c:dLbls>
            <c:numFmt formatCode="0%" sourceLinked="0"/>
            <c:spPr>
              <a:noFill/>
              <a:ln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Ano, opakovaně</c:v>
                </c:pt>
                <c:pt idx="1">
                  <c:v>Ano, jednou nebo dvakrát</c:v>
                </c:pt>
                <c:pt idx="2">
                  <c:v>Ne</c:v>
                </c:pt>
              </c:strCache>
            </c:strRef>
          </c:cat>
          <c:val>
            <c:numRef>
              <c:f>List1!$B$2:$B$4</c:f>
              <c:numCache>
                <c:formatCode>###0%</c:formatCode>
                <c:ptCount val="3"/>
                <c:pt idx="0">
                  <c:v>0.18548819984589254</c:v>
                </c:pt>
                <c:pt idx="1">
                  <c:v>0.24187793867485627</c:v>
                </c:pt>
                <c:pt idx="2">
                  <c:v>0.57263386147924988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9CF-4213-9074-49AACC74B0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388122416"/>
        <c:axId val="388124768"/>
      </c:barChart>
      <c:catAx>
        <c:axId val="3881224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ln>
            <a:noFill/>
          </a:ln>
        </c:spPr>
        <c:txPr>
          <a:bodyPr rot="0" vert="horz"/>
          <a:lstStyle/>
          <a:p>
            <a:pPr algn="r">
              <a:defRPr/>
            </a:pPr>
            <a:endParaRPr lang="cs-CZ"/>
          </a:p>
        </c:txPr>
        <c:crossAx val="388124768"/>
        <c:crosses val="autoZero"/>
        <c:auto val="1"/>
        <c:lblAlgn val="ctr"/>
        <c:lblOffset val="300"/>
        <c:noMultiLvlLbl val="0"/>
      </c:catAx>
      <c:valAx>
        <c:axId val="388124768"/>
        <c:scaling>
          <c:orientation val="minMax"/>
          <c:min val="0"/>
        </c:scaling>
        <c:delete val="1"/>
        <c:axPos val="t"/>
        <c:numFmt formatCode="###0%" sourceLinked="1"/>
        <c:majorTickMark val="out"/>
        <c:minorTickMark val="none"/>
        <c:tickLblPos val="nextTo"/>
        <c:crossAx val="38812241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0">
          <a:solidFill>
            <a:schemeClr val="tx1">
              <a:lumMod val="85000"/>
              <a:lumOff val="15000"/>
            </a:schemeClr>
          </a:solidFill>
          <a:latin typeface="Helvetica" pitchFamily="34" charset="0"/>
          <a:cs typeface="Helvetica" pitchFamily="34" charset="0"/>
        </a:defRPr>
      </a:pPr>
      <a:endParaRPr lang="cs-CZ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4D23B-EF18-437C-AF83-6BFABFA3CFF2}" type="datetimeFigureOut">
              <a:rPr lang="cs-CZ" smtClean="0"/>
              <a:t>27.2.2025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BEE88-C98E-4099-A55E-AF904B7D4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6331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8BEE88-C98E-4099-A55E-AF904B7D470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895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lide - logo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5626" y="5742809"/>
            <a:ext cx="1360751" cy="687588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5509065"/>
            <a:ext cx="12192000" cy="0"/>
          </a:xfrm>
          <a:prstGeom prst="line">
            <a:avLst/>
          </a:prstGeom>
          <a:ln w="6350">
            <a:solidFill>
              <a:srgbClr val="867065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4809288" y="6324576"/>
            <a:ext cx="2573424" cy="53342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tx1"/>
                </a:solidFill>
                <a:latin typeface="Helvetica Light" charset="0"/>
                <a:ea typeface="Helvetica Light" charset="0"/>
                <a:cs typeface="Helvetica Light" charset="0"/>
              </a:rPr>
              <a:t>www.perfectcrowd.cz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083734" y="3009901"/>
            <a:ext cx="10024533" cy="1077536"/>
          </a:xfrm>
        </p:spPr>
        <p:txBody>
          <a:bodyPr anchor="ctr">
            <a:noAutofit/>
          </a:bodyPr>
          <a:lstStyle>
            <a:lvl1pPr marL="0" indent="0" algn="ctr">
              <a:buNone/>
              <a:defRPr sz="4800" b="0" i="0" cap="all">
                <a:latin typeface="Helvetica Light"/>
                <a:cs typeface="Helvetica Light"/>
              </a:defRPr>
            </a:lvl1pPr>
            <a:lvl2pPr marL="609585" indent="0">
              <a:buNone/>
              <a:defRPr sz="4800" b="0" i="0">
                <a:latin typeface="Helvetica Light"/>
                <a:cs typeface="Helvetica Light"/>
              </a:defRPr>
            </a:lvl2pPr>
            <a:lvl3pPr marL="1219170" indent="0">
              <a:buNone/>
              <a:defRPr sz="4800" b="0" i="0">
                <a:latin typeface="Helvetica Light"/>
                <a:cs typeface="Helvetica Light"/>
              </a:defRPr>
            </a:lvl3pPr>
            <a:lvl4pPr marL="1828754" indent="0">
              <a:buNone/>
              <a:defRPr sz="4800" b="0" i="0">
                <a:latin typeface="Helvetica Light"/>
                <a:cs typeface="Helvetica Light"/>
              </a:defRPr>
            </a:lvl4pPr>
            <a:lvl5pPr marL="2438339" indent="0">
              <a:buNone/>
              <a:defRPr sz="48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Hlavní název</a:t>
            </a:r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 hasCustomPrompt="1"/>
          </p:nvPr>
        </p:nvSpPr>
        <p:spPr>
          <a:xfrm>
            <a:off x="4898516" y="376768"/>
            <a:ext cx="2394968" cy="2326217"/>
          </a:xfrm>
        </p:spPr>
        <p:txBody>
          <a:bodyPr/>
          <a:lstStyle>
            <a:lvl1pPr marL="0" indent="0" algn="ctr">
              <a:buNone/>
              <a:defRPr b="0" i="0">
                <a:latin typeface="Helvetica Light"/>
                <a:cs typeface="Helvetica Light"/>
              </a:defRPr>
            </a:lvl1pPr>
          </a:lstStyle>
          <a:p>
            <a:r>
              <a:rPr lang="en-US" b="0" i="0" dirty="0">
                <a:latin typeface="Helvetica Light"/>
                <a:cs typeface="Helvetica Light"/>
              </a:rPr>
              <a:t>Logo</a:t>
            </a:r>
            <a:endParaRPr lang="en-US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083734" y="4104515"/>
            <a:ext cx="10024533" cy="718380"/>
          </a:xfrm>
        </p:spPr>
        <p:txBody>
          <a:bodyPr anchor="ctr">
            <a:noAutofit/>
          </a:bodyPr>
          <a:lstStyle>
            <a:lvl1pPr marL="0" indent="0" algn="ctr">
              <a:buNone/>
              <a:defRPr sz="3200" b="0" i="0" cap="none">
                <a:solidFill>
                  <a:schemeClr val="tx1"/>
                </a:solidFill>
                <a:latin typeface="Helvetica Light"/>
                <a:cs typeface="Helvetica Light"/>
              </a:defRPr>
            </a:lvl1pPr>
            <a:lvl2pPr marL="609585" indent="0">
              <a:buNone/>
              <a:defRPr sz="4800" b="0" i="0">
                <a:latin typeface="Helvetica Light"/>
                <a:cs typeface="Helvetica Light"/>
              </a:defRPr>
            </a:lvl2pPr>
            <a:lvl3pPr marL="1219170" indent="0">
              <a:buNone/>
              <a:defRPr sz="4800" b="0" i="0">
                <a:latin typeface="Helvetica Light"/>
                <a:cs typeface="Helvetica Light"/>
              </a:defRPr>
            </a:lvl3pPr>
            <a:lvl4pPr marL="1828754" indent="0">
              <a:buNone/>
              <a:defRPr sz="4800" b="0" i="0">
                <a:latin typeface="Helvetica Light"/>
                <a:cs typeface="Helvetica Light"/>
              </a:defRPr>
            </a:lvl4pPr>
            <a:lvl5pPr marL="2438339" indent="0">
              <a:buNone/>
              <a:defRPr sz="48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Podnázev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16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Hlavní výsledky - pododdí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rgbClr val="37609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 userDrawn="1"/>
        </p:nvSpPr>
        <p:spPr>
          <a:xfrm>
            <a:off x="3830334" y="1163335"/>
            <a:ext cx="4531333" cy="4531333"/>
          </a:xfrm>
          <a:prstGeom prst="ellipse">
            <a:avLst/>
          </a:prstGeom>
          <a:solidFill>
            <a:srgbClr val="376092"/>
          </a:solidFill>
          <a:ln>
            <a:noFill/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2895601"/>
            <a:ext cx="3048000" cy="106680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0" i="0" cap="all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74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03 Hlavní výsledky - pododdí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rgbClr val="37859D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 userDrawn="1"/>
        </p:nvSpPr>
        <p:spPr>
          <a:xfrm>
            <a:off x="3830333" y="1163335"/>
            <a:ext cx="4531333" cy="4531333"/>
          </a:xfrm>
          <a:prstGeom prst="ellipse">
            <a:avLst/>
          </a:prstGeom>
          <a:solidFill>
            <a:srgbClr val="37859D"/>
          </a:solidFill>
          <a:ln>
            <a:noFill/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2895601"/>
            <a:ext cx="3048000" cy="106680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0" i="0" cap="all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20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03 Hlavní výsledky - pododdí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chemeClr val="accent3">
                <a:lumMod val="7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 userDrawn="1"/>
        </p:nvSpPr>
        <p:spPr>
          <a:xfrm>
            <a:off x="3830333" y="1163335"/>
            <a:ext cx="4531333" cy="453133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2895601"/>
            <a:ext cx="3048000" cy="106680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0" i="0" cap="all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94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03 Hlavní výsledky - pododdí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rgbClr val="C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 userDrawn="1"/>
        </p:nvSpPr>
        <p:spPr>
          <a:xfrm>
            <a:off x="3830333" y="1163335"/>
            <a:ext cx="4531333" cy="4531333"/>
          </a:xfrm>
          <a:prstGeom prst="ellipse">
            <a:avLst/>
          </a:prstGeom>
          <a:solidFill>
            <a:srgbClr val="C00000"/>
          </a:solidFill>
          <a:ln>
            <a:noFill/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2895601"/>
            <a:ext cx="3048000" cy="106680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0" i="0" cap="all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338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786C05-55B0-B447-8B71-1ECC76918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86396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03 Hlavní výsledky - pododdí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="" xmlns:a16="http://schemas.microsoft.com/office/drawing/2014/main" id="{9D1C0C83-81D3-8648-A1DE-EF33714F6BD2}"/>
              </a:ext>
            </a:extLst>
          </p:cNvPr>
          <p:cNvCxnSpPr/>
          <p:nvPr userDrawn="1"/>
        </p:nvCxnSpPr>
        <p:spPr>
          <a:xfrm>
            <a:off x="-2944" y="6245524"/>
            <a:ext cx="12192000" cy="0"/>
          </a:xfrm>
          <a:prstGeom prst="line">
            <a:avLst/>
          </a:prstGeom>
          <a:ln w="6350">
            <a:solidFill>
              <a:srgbClr val="C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CDCE16D-3F56-F246-8AD6-A435D2184E6C}"/>
              </a:ext>
            </a:extLst>
          </p:cNvPr>
          <p:cNvSpPr txBox="1"/>
          <p:nvPr userDrawn="1"/>
        </p:nvSpPr>
        <p:spPr>
          <a:xfrm>
            <a:off x="10773536" y="6559807"/>
            <a:ext cx="1052707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de-DE" sz="800" b="0" i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/>
                <a:cs typeface="Helvetica Light"/>
              </a:rPr>
              <a:t>© Perfect Crowd</a:t>
            </a:r>
            <a:endParaRPr lang="en-US" sz="800" b="0" i="0" dirty="0">
              <a:solidFill>
                <a:schemeClr val="tx1">
                  <a:lumMod val="95000"/>
                  <a:lumOff val="5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149845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Hlavní výsledky –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8818"/>
            <a:ext cx="12192000" cy="1330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3" name="Picture 12" descr="round-help-button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121" y="5862530"/>
            <a:ext cx="170447" cy="170447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0" y="1322081"/>
            <a:ext cx="12192000" cy="0"/>
          </a:xfrm>
          <a:prstGeom prst="line">
            <a:avLst/>
          </a:prstGeom>
          <a:ln w="6350">
            <a:solidFill>
              <a:srgbClr val="37609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0" y="6179510"/>
            <a:ext cx="12192000" cy="0"/>
          </a:xfrm>
          <a:prstGeom prst="line">
            <a:avLst/>
          </a:prstGeom>
          <a:ln w="6350">
            <a:solidFill>
              <a:srgbClr val="37609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31284" y="-8467"/>
            <a:ext cx="10547349" cy="1331384"/>
          </a:xfrm>
        </p:spPr>
        <p:txBody>
          <a:bodyPr anchor="ctr">
            <a:noAutofit/>
          </a:bodyPr>
          <a:lstStyle>
            <a:lvl1pPr marL="0" indent="0">
              <a:buNone/>
              <a:defRPr sz="3200" b="0" i="0" cap="all">
                <a:latin typeface="Helvetica Light"/>
                <a:cs typeface="Helvetica Light"/>
              </a:defRPr>
            </a:lvl1pPr>
            <a:lvl2pPr marL="609585" indent="0">
              <a:buNone/>
              <a:defRPr sz="3733" b="0" i="0">
                <a:latin typeface="Helvetica Light"/>
                <a:cs typeface="Helvetica Light"/>
              </a:defRPr>
            </a:lvl2pPr>
            <a:lvl3pPr marL="1219170" indent="0">
              <a:buNone/>
              <a:defRPr sz="3733" b="0" i="0">
                <a:latin typeface="Helvetica Light"/>
                <a:cs typeface="Helvetica Light"/>
              </a:defRPr>
            </a:lvl3pPr>
            <a:lvl4pPr marL="1828754" indent="0">
              <a:buNone/>
              <a:defRPr sz="3733" b="0" i="0">
                <a:latin typeface="Helvetica Light"/>
                <a:cs typeface="Helvetica Light"/>
              </a:defRPr>
            </a:lvl4pPr>
            <a:lvl5pPr marL="2438339" indent="0">
              <a:buNone/>
              <a:defRPr sz="37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Jednoduchá otázka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531417" y="5704884"/>
            <a:ext cx="5707541" cy="474625"/>
          </a:xfrm>
        </p:spPr>
        <p:txBody>
          <a:bodyPr anchor="ctr">
            <a:noAutofit/>
          </a:bodyPr>
          <a:lstStyle>
            <a:lvl1pPr marL="0" indent="0">
              <a:buNone/>
              <a:defRPr sz="800" b="0" i="0">
                <a:latin typeface="Helvetica"/>
                <a:cs typeface="Helvetica"/>
              </a:defRPr>
            </a:lvl1pPr>
            <a:lvl2pPr marL="609585" indent="0">
              <a:buNone/>
              <a:defRPr sz="800" b="0" i="0">
                <a:latin typeface="Helvetica"/>
                <a:cs typeface="Helvetica"/>
              </a:defRPr>
            </a:lvl2pPr>
            <a:lvl3pPr marL="1219170" indent="0">
              <a:buNone/>
              <a:defRPr sz="800" b="0" i="0">
                <a:latin typeface="Helvetica"/>
                <a:cs typeface="Helvetica"/>
              </a:defRPr>
            </a:lvl3pPr>
            <a:lvl4pPr marL="1828754" indent="0">
              <a:buNone/>
              <a:defRPr sz="800" b="0" i="0">
                <a:latin typeface="Helvetica"/>
                <a:cs typeface="Helvetica"/>
              </a:defRPr>
            </a:lvl4pPr>
            <a:lvl5pPr marL="2438339" indent="0">
              <a:buNone/>
              <a:defRPr sz="800" b="0" i="0">
                <a:latin typeface="Helvetica"/>
                <a:cs typeface="Helvetica"/>
              </a:defRPr>
            </a:lvl5pPr>
          </a:lstStyle>
          <a:p>
            <a:pPr lvl="0"/>
            <a:r>
              <a:rPr lang="cs-CZ" dirty="0"/>
              <a:t>&gt;&gt; Plné znění otázky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531418" y="6279419"/>
            <a:ext cx="10376646" cy="495832"/>
          </a:xfrm>
        </p:spPr>
        <p:txBody>
          <a:bodyPr>
            <a:noAutofit/>
          </a:bodyPr>
          <a:lstStyle>
            <a:lvl1pPr marL="0" indent="0">
              <a:buNone/>
              <a:defRPr sz="1333" b="0" i="0">
                <a:latin typeface="Helvetica Light"/>
                <a:cs typeface="Helvetica Light"/>
              </a:defRPr>
            </a:lvl1pPr>
            <a:lvl2pPr marL="609585" indent="0">
              <a:buNone/>
              <a:defRPr sz="1333" b="0" i="0">
                <a:latin typeface="Helvetica Light"/>
                <a:cs typeface="Helvetica Light"/>
              </a:defRPr>
            </a:lvl2pPr>
            <a:lvl3pPr marL="1219170" indent="0">
              <a:buNone/>
              <a:defRPr sz="1333" b="0" i="0">
                <a:latin typeface="Helvetica Light"/>
                <a:cs typeface="Helvetica Light"/>
              </a:defRPr>
            </a:lvl3pPr>
            <a:lvl4pPr marL="1828754" indent="0">
              <a:buNone/>
              <a:defRPr sz="1333" b="0" i="0">
                <a:latin typeface="Helvetica Light"/>
                <a:cs typeface="Helvetica Light"/>
              </a:defRPr>
            </a:lvl4pPr>
            <a:lvl5pPr marL="2438339" indent="0">
              <a:buNone/>
              <a:defRPr sz="13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Konkrétnější popis</a:t>
            </a:r>
            <a:endParaRPr lang="en-US" dirty="0"/>
          </a:p>
        </p:txBody>
      </p:sp>
      <p:sp>
        <p:nvSpPr>
          <p:cNvPr id="28" name="Chart Placeholder 27"/>
          <p:cNvSpPr>
            <a:spLocks noGrp="1"/>
          </p:cNvSpPr>
          <p:nvPr>
            <p:ph type="chart" sz="quarter" idx="14" hasCustomPrompt="1"/>
          </p:nvPr>
        </p:nvSpPr>
        <p:spPr>
          <a:xfrm>
            <a:off x="531285" y="1576721"/>
            <a:ext cx="11294956" cy="3901587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Helvetica"/>
                <a:cs typeface="Helvetica"/>
              </a:defRPr>
            </a:lvl1pPr>
          </a:lstStyle>
          <a:p>
            <a:r>
              <a:rPr lang="en-US" sz="2400" b="0" i="0" dirty="0">
                <a:latin typeface="Helvetica"/>
                <a:cs typeface="Helvetica"/>
              </a:rPr>
              <a:t>&gt;&gt; Graf</a:t>
            </a:r>
            <a:endParaRPr lang="en-US" dirty="0"/>
          </a:p>
        </p:txBody>
      </p:sp>
      <p:sp>
        <p:nvSpPr>
          <p:cNvPr id="31" name="TextBox 30"/>
          <p:cNvSpPr txBox="1"/>
          <p:nvPr userDrawn="1"/>
        </p:nvSpPr>
        <p:spPr>
          <a:xfrm>
            <a:off x="10773535" y="6559807"/>
            <a:ext cx="1052707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de-DE" sz="800" b="0" i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/>
                <a:cs typeface="Helvetica Light"/>
              </a:rPr>
              <a:t>© Perfect Crowd</a:t>
            </a:r>
            <a:endParaRPr lang="en-US" sz="800" b="0" i="0" dirty="0">
              <a:solidFill>
                <a:schemeClr val="tx1">
                  <a:lumMod val="95000"/>
                  <a:lumOff val="5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484816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Hlavní výsledky – 4 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7" hasCustomPrompt="1"/>
          </p:nvPr>
        </p:nvSpPr>
        <p:spPr>
          <a:xfrm>
            <a:off x="4697324" y="1576918"/>
            <a:ext cx="1704357" cy="3723820"/>
          </a:xfr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267"/>
            </a:lvl1pPr>
          </a:lstStyle>
          <a:p>
            <a:r>
              <a:rPr lang="en-US" sz="2400" b="0" i="0" dirty="0">
                <a:latin typeface="Helvetica"/>
                <a:cs typeface="Helvetica"/>
              </a:rPr>
              <a:t>&gt;&gt; Graf</a:t>
            </a:r>
            <a:endParaRPr 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 hasCustomPrompt="1"/>
          </p:nvPr>
        </p:nvSpPr>
        <p:spPr>
          <a:xfrm>
            <a:off x="531283" y="1576917"/>
            <a:ext cx="2461684" cy="3722612"/>
          </a:xfrm>
        </p:spPr>
        <p:txBody>
          <a:bodyPr/>
          <a:lstStyle>
            <a:lvl1pPr>
              <a:defRPr sz="4267"/>
            </a:lvl1pPr>
          </a:lstStyle>
          <a:p>
            <a:r>
              <a:rPr lang="en-US" sz="2400" b="0" i="0" dirty="0">
                <a:latin typeface="Helvetica"/>
                <a:cs typeface="Helvetica"/>
              </a:rPr>
              <a:t>&gt;&gt; Graf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05" y="5585884"/>
            <a:ext cx="3311096" cy="861483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Helvetica"/>
                <a:cs typeface="Helvetica"/>
              </a:defRPr>
            </a:lvl1pPr>
            <a:lvl2pPr marL="609585" indent="0">
              <a:buNone/>
              <a:defRPr sz="2400" b="0" i="0">
                <a:latin typeface="Helvetica"/>
                <a:cs typeface="Helvetica"/>
              </a:defRPr>
            </a:lvl2pPr>
            <a:lvl3pPr marL="1219170" indent="0">
              <a:buNone/>
              <a:defRPr sz="2400" b="0" i="0">
                <a:latin typeface="Helvetica"/>
                <a:cs typeface="Helvetica"/>
              </a:defRPr>
            </a:lvl3pPr>
            <a:lvl4pPr marL="1828754" indent="0">
              <a:buNone/>
              <a:defRPr sz="2400" b="0" i="0">
                <a:latin typeface="Helvetica"/>
                <a:cs typeface="Helvetica"/>
              </a:defRPr>
            </a:lvl4pPr>
            <a:lvl5pPr marL="2438339" indent="0">
              <a:buNone/>
              <a:defRPr sz="2400" b="0" i="0">
                <a:latin typeface="Helvetica"/>
                <a:cs typeface="Helvetica"/>
              </a:defRPr>
            </a:lvl5pPr>
          </a:lstStyle>
          <a:p>
            <a:pPr lvl="0"/>
            <a:r>
              <a:rPr lang="cs-CZ" dirty="0"/>
              <a:t>&gt;&gt; Nejdůležitější číslo nebo informace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-8818"/>
            <a:ext cx="12192000" cy="1330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3" name="Picture 12" descr="round-help-button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417" y="6589549"/>
            <a:ext cx="170447" cy="170447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0" y="1322081"/>
            <a:ext cx="12192000" cy="0"/>
          </a:xfrm>
          <a:prstGeom prst="line">
            <a:avLst/>
          </a:prstGeom>
          <a:ln w="6350">
            <a:solidFill>
              <a:srgbClr val="37609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0" y="5475503"/>
            <a:ext cx="12192000" cy="0"/>
          </a:xfrm>
          <a:prstGeom prst="line">
            <a:avLst/>
          </a:prstGeom>
          <a:ln w="6350">
            <a:solidFill>
              <a:srgbClr val="37609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Picture 18" descr="medical-result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7940" y="5641168"/>
            <a:ext cx="738664" cy="738664"/>
          </a:xfrm>
          <a:prstGeom prst="rect">
            <a:avLst/>
          </a:prstGeom>
        </p:spPr>
      </p:pic>
      <p:sp>
        <p:nvSpPr>
          <p:cNvPr id="21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31284" y="-8467"/>
            <a:ext cx="10547349" cy="1331384"/>
          </a:xfrm>
        </p:spPr>
        <p:txBody>
          <a:bodyPr anchor="ctr">
            <a:noAutofit/>
          </a:bodyPr>
          <a:lstStyle>
            <a:lvl1pPr marL="0" indent="0">
              <a:buNone/>
              <a:defRPr sz="3200" b="0" i="0" cap="all">
                <a:latin typeface="Helvetica Light"/>
                <a:cs typeface="Helvetica Light"/>
              </a:defRPr>
            </a:lvl1pPr>
            <a:lvl2pPr marL="609585" indent="0">
              <a:buNone/>
              <a:defRPr sz="3733" b="0" i="0">
                <a:latin typeface="Helvetica Light"/>
                <a:cs typeface="Helvetica Light"/>
              </a:defRPr>
            </a:lvl2pPr>
            <a:lvl3pPr marL="1219170" indent="0">
              <a:buNone/>
              <a:defRPr sz="3733" b="0" i="0">
                <a:latin typeface="Helvetica Light"/>
                <a:cs typeface="Helvetica Light"/>
              </a:defRPr>
            </a:lvl3pPr>
            <a:lvl4pPr marL="1828754" indent="0">
              <a:buNone/>
              <a:defRPr sz="3733" b="0" i="0">
                <a:latin typeface="Helvetica Light"/>
                <a:cs typeface="Helvetica Light"/>
              </a:defRPr>
            </a:lvl4pPr>
            <a:lvl5pPr marL="2438339" indent="0">
              <a:buNone/>
              <a:defRPr sz="37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Jednoduchá otázka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624407" y="6483350"/>
            <a:ext cx="10256181" cy="364148"/>
          </a:xfrm>
        </p:spPr>
        <p:txBody>
          <a:bodyPr anchor="ctr">
            <a:noAutofit/>
          </a:bodyPr>
          <a:lstStyle>
            <a:lvl1pPr marL="0" indent="0">
              <a:buNone/>
              <a:defRPr sz="800" b="0" i="0">
                <a:latin typeface="Helvetica"/>
                <a:cs typeface="Helvetica"/>
              </a:defRPr>
            </a:lvl1pPr>
            <a:lvl2pPr marL="609585" indent="0">
              <a:buNone/>
              <a:defRPr sz="800" b="0" i="0">
                <a:latin typeface="Helvetica"/>
                <a:cs typeface="Helvetica"/>
              </a:defRPr>
            </a:lvl2pPr>
            <a:lvl3pPr marL="1219170" indent="0">
              <a:buNone/>
              <a:defRPr sz="800" b="0" i="0">
                <a:latin typeface="Helvetica"/>
                <a:cs typeface="Helvetica"/>
              </a:defRPr>
            </a:lvl3pPr>
            <a:lvl4pPr marL="1828754" indent="0">
              <a:buNone/>
              <a:defRPr sz="800" b="0" i="0">
                <a:latin typeface="Helvetica"/>
                <a:cs typeface="Helvetica"/>
              </a:defRPr>
            </a:lvl4pPr>
            <a:lvl5pPr marL="2438339" indent="0">
              <a:buNone/>
              <a:defRPr sz="800" b="0" i="0">
                <a:latin typeface="Helvetica"/>
                <a:cs typeface="Helvetica"/>
              </a:defRPr>
            </a:lvl5pPr>
          </a:lstStyle>
          <a:p>
            <a:pPr lvl="0"/>
            <a:r>
              <a:rPr lang="cs-CZ" dirty="0"/>
              <a:t>&gt;&gt; Plné znění otázky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4457701" y="5585885"/>
            <a:ext cx="7368540" cy="861073"/>
          </a:xfrm>
        </p:spPr>
        <p:txBody>
          <a:bodyPr>
            <a:noAutofit/>
          </a:bodyPr>
          <a:lstStyle>
            <a:lvl1pPr marL="0" indent="0">
              <a:buNone/>
              <a:defRPr sz="1333" b="0" i="0">
                <a:latin typeface="Helvetica Light"/>
                <a:cs typeface="Helvetica Light"/>
              </a:defRPr>
            </a:lvl1pPr>
            <a:lvl2pPr marL="609585" indent="0">
              <a:buNone/>
              <a:defRPr sz="1333" b="0" i="0">
                <a:latin typeface="Helvetica Light"/>
                <a:cs typeface="Helvetica Light"/>
              </a:defRPr>
            </a:lvl2pPr>
            <a:lvl3pPr marL="1219170" indent="0">
              <a:buNone/>
              <a:defRPr sz="1333" b="0" i="0">
                <a:latin typeface="Helvetica Light"/>
                <a:cs typeface="Helvetica Light"/>
              </a:defRPr>
            </a:lvl3pPr>
            <a:lvl4pPr marL="1828754" indent="0">
              <a:buNone/>
              <a:defRPr sz="1333" b="0" i="0">
                <a:latin typeface="Helvetica Light"/>
                <a:cs typeface="Helvetica Light"/>
              </a:defRPr>
            </a:lvl4pPr>
            <a:lvl5pPr marL="2438339" indent="0">
              <a:buNone/>
              <a:defRPr sz="13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Konkrétnější popis</a:t>
            </a:r>
            <a:endParaRPr lang="en-US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5" hasCustomPrompt="1"/>
          </p:nvPr>
        </p:nvSpPr>
        <p:spPr>
          <a:xfrm>
            <a:off x="11148333" y="201931"/>
            <a:ext cx="995843" cy="932005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latin typeface="Helvetica"/>
                <a:cs typeface="Helvetica"/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31" name="TextBox 30"/>
          <p:cNvSpPr txBox="1"/>
          <p:nvPr userDrawn="1"/>
        </p:nvSpPr>
        <p:spPr>
          <a:xfrm>
            <a:off x="10773535" y="6559807"/>
            <a:ext cx="1052707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de-DE" sz="800" b="0" i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/>
                <a:cs typeface="Helvetica Light"/>
              </a:rPr>
              <a:t>© Perfect Crowd</a:t>
            </a:r>
            <a:endParaRPr lang="en-US" sz="800" b="0" i="0" dirty="0">
              <a:solidFill>
                <a:schemeClr val="tx1">
                  <a:lumMod val="95000"/>
                  <a:lumOff val="5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33" name="Chart Placeholder 5"/>
          <p:cNvSpPr>
            <a:spLocks noGrp="1"/>
          </p:cNvSpPr>
          <p:nvPr>
            <p:ph type="chart" sz="quarter" idx="18" hasCustomPrompt="1"/>
          </p:nvPr>
        </p:nvSpPr>
        <p:spPr>
          <a:xfrm>
            <a:off x="2992967" y="1575709"/>
            <a:ext cx="1704357" cy="3723820"/>
          </a:xfr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267"/>
            </a:lvl1pPr>
          </a:lstStyle>
          <a:p>
            <a:r>
              <a:rPr lang="en-US" sz="2400" b="0" i="0" dirty="0">
                <a:latin typeface="Helvetica"/>
                <a:cs typeface="Helvetica"/>
              </a:rPr>
              <a:t>&gt;&gt; Graf</a:t>
            </a:r>
            <a:endParaRPr lang="en-US" dirty="0"/>
          </a:p>
        </p:txBody>
      </p:sp>
      <p:sp>
        <p:nvSpPr>
          <p:cNvPr id="34" name="Chart Placeholder 5"/>
          <p:cNvSpPr>
            <a:spLocks noGrp="1"/>
          </p:cNvSpPr>
          <p:nvPr>
            <p:ph type="chart" sz="quarter" idx="19" hasCustomPrompt="1"/>
          </p:nvPr>
        </p:nvSpPr>
        <p:spPr>
          <a:xfrm>
            <a:off x="6401682" y="1576918"/>
            <a:ext cx="1704357" cy="3723820"/>
          </a:xfr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267"/>
            </a:lvl1pPr>
          </a:lstStyle>
          <a:p>
            <a:r>
              <a:rPr lang="en-US" sz="2400" b="0" i="0" dirty="0">
                <a:latin typeface="Helvetica"/>
                <a:cs typeface="Helvetica"/>
              </a:rPr>
              <a:t>&gt;&gt; Graf</a:t>
            </a:r>
            <a:endParaRPr lang="en-US" dirty="0"/>
          </a:p>
        </p:txBody>
      </p:sp>
      <p:sp>
        <p:nvSpPr>
          <p:cNvPr id="35" name="Chart Placeholder 5"/>
          <p:cNvSpPr>
            <a:spLocks noGrp="1"/>
          </p:cNvSpPr>
          <p:nvPr>
            <p:ph type="chart" sz="quarter" idx="20" hasCustomPrompt="1"/>
          </p:nvPr>
        </p:nvSpPr>
        <p:spPr>
          <a:xfrm>
            <a:off x="8106039" y="1575709"/>
            <a:ext cx="1704357" cy="3723820"/>
          </a:xfr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267"/>
            </a:lvl1pPr>
          </a:lstStyle>
          <a:p>
            <a:r>
              <a:rPr lang="en-US" sz="2400" b="0" i="0" dirty="0">
                <a:latin typeface="Helvetica"/>
                <a:cs typeface="Helvetica"/>
              </a:rPr>
              <a:t>&gt;&gt; Graf</a:t>
            </a:r>
            <a:endParaRPr lang="en-US" dirty="0"/>
          </a:p>
        </p:txBody>
      </p:sp>
      <p:sp>
        <p:nvSpPr>
          <p:cNvPr id="36" name="Chart Placeholder 5"/>
          <p:cNvSpPr>
            <a:spLocks noGrp="1"/>
          </p:cNvSpPr>
          <p:nvPr>
            <p:ph type="chart" sz="quarter" idx="21" hasCustomPrompt="1"/>
          </p:nvPr>
        </p:nvSpPr>
        <p:spPr>
          <a:xfrm>
            <a:off x="9819727" y="1576918"/>
            <a:ext cx="1704357" cy="3723820"/>
          </a:xfr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267"/>
            </a:lvl1pPr>
          </a:lstStyle>
          <a:p>
            <a:r>
              <a:rPr lang="en-US" sz="2400" b="0" i="0" dirty="0">
                <a:latin typeface="Helvetica"/>
                <a:cs typeface="Helvetica"/>
              </a:rPr>
              <a:t>&gt;&gt; Graf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51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 Shrnutí/závěry">
    <p:bg>
      <p:bgPr>
        <a:solidFill>
          <a:srgbClr val="3785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830334" y="1163335"/>
            <a:ext cx="4531333" cy="453133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3810000"/>
            <a:ext cx="3048000" cy="10668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0" i="0" cap="all">
                <a:solidFill>
                  <a:schemeClr val="tx1">
                    <a:lumMod val="75000"/>
                    <a:lumOff val="25000"/>
                  </a:schemeClr>
                </a:solidFill>
                <a:latin typeface="Helvetica Light"/>
                <a:cs typeface="Helvetica Light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chemeClr val="bg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Right_straight_arrow_128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27509" y="2129204"/>
            <a:ext cx="941787" cy="91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58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 Závěry -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3414736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endParaRPr lang="en-US" dirty="0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93858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lide - obrázek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2"/>
            <a:ext cx="12192000" cy="5318797"/>
          </a:xfrm>
        </p:spPr>
        <p:txBody>
          <a:bodyPr/>
          <a:lstStyle>
            <a:lvl1pPr marL="0" indent="0" algn="ctr">
              <a:buNone/>
              <a:defRPr b="0" i="0">
                <a:latin typeface="Helvetica Light"/>
                <a:cs typeface="Helvetica Light"/>
              </a:defRPr>
            </a:lvl1pPr>
          </a:lstStyle>
          <a:p>
            <a:r>
              <a:rPr lang="en-US" b="0" i="0" dirty="0">
                <a:latin typeface="Helvetica Light"/>
                <a:cs typeface="Helvetica Light"/>
              </a:rPr>
              <a:t>Obrázek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5626" y="5742809"/>
            <a:ext cx="1360751" cy="687588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5509065"/>
            <a:ext cx="12192000" cy="0"/>
          </a:xfrm>
          <a:prstGeom prst="line">
            <a:avLst/>
          </a:prstGeom>
          <a:ln w="6350">
            <a:solidFill>
              <a:srgbClr val="867065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4809288" y="6324576"/>
            <a:ext cx="2573424" cy="53342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1333" dirty="0">
                <a:solidFill>
                  <a:schemeClr val="tx1"/>
                </a:solidFill>
                <a:latin typeface="Helvetica Light" charset="0"/>
                <a:ea typeface="Helvetica Light" charset="0"/>
                <a:cs typeface="Helvetica Light" charset="0"/>
              </a:rPr>
              <a:t>www.perfectcrowd.cz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403359" y="564256"/>
            <a:ext cx="10024533" cy="1077536"/>
          </a:xfrm>
        </p:spPr>
        <p:txBody>
          <a:bodyPr anchor="ctr">
            <a:noAutofit/>
          </a:bodyPr>
          <a:lstStyle>
            <a:lvl1pPr marL="0" indent="0" algn="l">
              <a:buNone/>
              <a:defRPr sz="4800" b="0" i="0" cap="all">
                <a:solidFill>
                  <a:schemeClr val="bg1"/>
                </a:solidFill>
                <a:latin typeface="Helvetica Light"/>
                <a:cs typeface="Helvetica Light"/>
              </a:defRPr>
            </a:lvl1pPr>
            <a:lvl2pPr marL="609585" indent="0">
              <a:buNone/>
              <a:defRPr sz="4800" b="0" i="0">
                <a:latin typeface="Helvetica Light"/>
                <a:cs typeface="Helvetica Light"/>
              </a:defRPr>
            </a:lvl2pPr>
            <a:lvl3pPr marL="1219170" indent="0">
              <a:buNone/>
              <a:defRPr sz="4800" b="0" i="0">
                <a:latin typeface="Helvetica Light"/>
                <a:cs typeface="Helvetica Light"/>
              </a:defRPr>
            </a:lvl3pPr>
            <a:lvl4pPr marL="1828754" indent="0">
              <a:buNone/>
              <a:defRPr sz="4800" b="0" i="0">
                <a:latin typeface="Helvetica Light"/>
                <a:cs typeface="Helvetica Light"/>
              </a:defRPr>
            </a:lvl4pPr>
            <a:lvl5pPr marL="2438339" indent="0">
              <a:buNone/>
              <a:defRPr sz="48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Hlavní název</a:t>
            </a:r>
            <a:endParaRPr lang="en-US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03359" y="1641791"/>
            <a:ext cx="10024533" cy="718380"/>
          </a:xfrm>
        </p:spPr>
        <p:txBody>
          <a:bodyPr anchor="ctr">
            <a:noAutofit/>
          </a:bodyPr>
          <a:lstStyle>
            <a:lvl1pPr marL="0" indent="0" algn="l">
              <a:buNone/>
              <a:defRPr sz="3200" b="0" i="0" cap="none">
                <a:solidFill>
                  <a:srgbClr val="FFFFFF"/>
                </a:solidFill>
                <a:latin typeface="Helvetica Light"/>
                <a:cs typeface="Helvetica Light"/>
              </a:defRPr>
            </a:lvl1pPr>
            <a:lvl2pPr marL="609585" indent="0">
              <a:buNone/>
              <a:defRPr sz="4800" b="0" i="0">
                <a:latin typeface="Helvetica Light"/>
                <a:cs typeface="Helvetica Light"/>
              </a:defRPr>
            </a:lvl2pPr>
            <a:lvl3pPr marL="1219170" indent="0">
              <a:buNone/>
              <a:defRPr sz="4800" b="0" i="0">
                <a:latin typeface="Helvetica Light"/>
                <a:cs typeface="Helvetica Light"/>
              </a:defRPr>
            </a:lvl3pPr>
            <a:lvl4pPr marL="1828754" indent="0">
              <a:buNone/>
              <a:defRPr sz="4800" b="0" i="0">
                <a:latin typeface="Helvetica Light"/>
                <a:cs typeface="Helvetica Light"/>
              </a:defRPr>
            </a:lvl4pPr>
            <a:lvl5pPr marL="2438339" indent="0">
              <a:buNone/>
              <a:defRPr sz="48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Podnázev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075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 Doporučení">
    <p:bg>
      <p:bgPr>
        <a:solidFill>
          <a:srgbClr val="604A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830334" y="1163335"/>
            <a:ext cx="4531333" cy="453133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3810000"/>
            <a:ext cx="3048000" cy="10668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0" i="0" cap="all">
                <a:solidFill>
                  <a:schemeClr val="tx1">
                    <a:lumMod val="75000"/>
                    <a:lumOff val="25000"/>
                  </a:schemeClr>
                </a:solidFill>
                <a:latin typeface="Helvetica Light"/>
                <a:cs typeface="Helvetica Light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chemeClr val="bg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humbs28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27509" y="1956725"/>
            <a:ext cx="941787" cy="91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7508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 Doporučení –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260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7361" y="2590800"/>
            <a:ext cx="12199361" cy="0"/>
          </a:xfrm>
          <a:prstGeom prst="line">
            <a:avLst/>
          </a:prstGeom>
          <a:ln w="6350">
            <a:solidFill>
              <a:srgbClr val="604A7B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3414736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0651" y="0"/>
            <a:ext cx="8261349" cy="2590800"/>
          </a:xfrm>
        </p:spPr>
        <p:txBody>
          <a:bodyPr anchor="ctr">
            <a:noAutofit/>
          </a:bodyPr>
          <a:lstStyle>
            <a:lvl1pPr marL="0" indent="0">
              <a:buNone/>
              <a:defRPr sz="3733" b="0" i="0">
                <a:solidFill>
                  <a:srgbClr val="604A7B"/>
                </a:solidFill>
                <a:latin typeface="Helvetica Light"/>
                <a:cs typeface="Helvetica Light"/>
              </a:defRPr>
            </a:lvl1pPr>
            <a:lvl2pPr marL="609585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2pPr>
            <a:lvl3pPr marL="1219170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3pPr>
            <a:lvl4pPr marL="1828754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4pPr>
            <a:lvl5pPr marL="2438339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3930651" y="3022601"/>
            <a:ext cx="8261349" cy="3416300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latin typeface="Helvetica Light"/>
                <a:cs typeface="Helvetica Light"/>
              </a:defRPr>
            </a:lvl1pPr>
            <a:lvl2pPr marL="609585" indent="0">
              <a:buNone/>
              <a:defRPr sz="1600" b="0" i="0">
                <a:latin typeface="Helvetica Light"/>
                <a:cs typeface="Helvetica Light"/>
              </a:defRPr>
            </a:lvl2pPr>
            <a:lvl3pPr marL="1219170" indent="0">
              <a:buNone/>
              <a:defRPr sz="1600" b="0" i="0">
                <a:latin typeface="Helvetica Light"/>
                <a:cs typeface="Helvetica Light"/>
              </a:defRPr>
            </a:lvl3pPr>
            <a:lvl4pPr marL="1828754" indent="0">
              <a:buNone/>
              <a:defRPr sz="1600" b="0" i="0">
                <a:latin typeface="Helvetica Light"/>
                <a:cs typeface="Helvetica Light"/>
              </a:defRPr>
            </a:lvl4pPr>
            <a:lvl5pPr marL="2438339" indent="0">
              <a:buNone/>
              <a:defRPr sz="16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&gt;&gt;&gt;&gt;Text</a:t>
            </a:r>
            <a:endParaRPr lang="en-US" dirty="0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8795680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 Projektovy tym a dokumenty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830334" y="1163335"/>
            <a:ext cx="4531333" cy="453133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3810000"/>
            <a:ext cx="3048000" cy="10668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0" i="0" cap="all">
                <a:solidFill>
                  <a:schemeClr val="tx1">
                    <a:lumMod val="75000"/>
                    <a:lumOff val="25000"/>
                  </a:schemeClr>
                </a:solidFill>
                <a:latin typeface="Helvetica Light"/>
                <a:cs typeface="Helvetica Light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chemeClr val="bg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Text_Line_Form_51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40784" y="1988083"/>
            <a:ext cx="910432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517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 Projektový tý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-7361" y="2590800"/>
            <a:ext cx="12199361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6536347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r>
              <a:rPr lang="en-US" b="0" i="0" dirty="0">
                <a:latin typeface="Helvetica Light"/>
                <a:cs typeface="Helvetica Light"/>
              </a:rPr>
              <a:t> (</a:t>
            </a:r>
            <a:r>
              <a:rPr lang="en-US" b="0" i="0" dirty="0" err="1">
                <a:latin typeface="Helvetica Light"/>
                <a:cs typeface="Helvetica Light"/>
              </a:rPr>
              <a:t>Projektový</a:t>
            </a:r>
            <a:r>
              <a:rPr lang="en-US" b="0" i="0" dirty="0">
                <a:latin typeface="Helvetica Light"/>
                <a:cs typeface="Helvetica Light"/>
              </a:rPr>
              <a:t> </a:t>
            </a:r>
            <a:r>
              <a:rPr lang="en-US" b="0" i="0" dirty="0" err="1">
                <a:latin typeface="Helvetica Light"/>
                <a:cs typeface="Helvetica Light"/>
              </a:rPr>
              <a:t>tým</a:t>
            </a:r>
            <a:r>
              <a:rPr lang="en-US" b="0" i="0" dirty="0">
                <a:latin typeface="Helvetica Light"/>
                <a:cs typeface="Helvetica Light"/>
              </a:rPr>
              <a:t>)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1540365" y="3420533"/>
            <a:ext cx="1761067" cy="176106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0" i="0">
                <a:latin typeface="Helvetica Light"/>
                <a:cs typeface="Helvetica Light"/>
              </a:defRPr>
            </a:lvl1pPr>
          </a:lstStyle>
          <a:p>
            <a:r>
              <a:rPr lang="en-US" dirty="0"/>
              <a:t>Foto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5081165" y="3420533"/>
            <a:ext cx="1761067" cy="176106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0" i="0">
                <a:latin typeface="Helvetica Light"/>
                <a:cs typeface="Helvetica Light"/>
              </a:defRPr>
            </a:lvl1pPr>
          </a:lstStyle>
          <a:p>
            <a:r>
              <a:rPr lang="en-US" dirty="0"/>
              <a:t>Foto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8791063" y="3420533"/>
            <a:ext cx="1761067" cy="176106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0" i="0">
                <a:latin typeface="Helvetica Light"/>
                <a:cs typeface="Helvetica Light"/>
              </a:defRPr>
            </a:lvl1pPr>
          </a:lstStyle>
          <a:p>
            <a:r>
              <a:rPr lang="en-US" dirty="0"/>
              <a:t>Foto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939970" y="5539838"/>
            <a:ext cx="2901951" cy="376767"/>
          </a:xfrm>
        </p:spPr>
        <p:txBody>
          <a:bodyPr>
            <a:noAutofit/>
          </a:bodyPr>
          <a:lstStyle>
            <a:lvl1pPr marL="0" indent="0" algn="ctr">
              <a:buNone/>
              <a:defRPr sz="1333" b="1" i="0" cap="all">
                <a:latin typeface="Helvetica"/>
                <a:cs typeface="Helvetica"/>
              </a:defRPr>
            </a:lvl1pPr>
            <a:lvl2pPr marL="609585" indent="0">
              <a:buNone/>
              <a:defRPr sz="1333" b="1" i="0">
                <a:latin typeface="Helvetica"/>
                <a:cs typeface="Helvetica"/>
              </a:defRPr>
            </a:lvl2pPr>
            <a:lvl3pPr marL="1219170" indent="0">
              <a:buNone/>
              <a:defRPr sz="1333" b="1" i="0">
                <a:latin typeface="Helvetica"/>
                <a:cs typeface="Helvetica"/>
              </a:defRPr>
            </a:lvl3pPr>
            <a:lvl4pPr marL="1828754" indent="0">
              <a:buNone/>
              <a:defRPr sz="1333" b="1" i="0">
                <a:latin typeface="Helvetica"/>
                <a:cs typeface="Helvetica"/>
              </a:defRPr>
            </a:lvl4pPr>
            <a:lvl5pPr marL="2438339" indent="0">
              <a:buNone/>
              <a:defRPr sz="1333" b="1" i="0">
                <a:latin typeface="Helvetica"/>
                <a:cs typeface="Helvetica"/>
              </a:defRPr>
            </a:lvl5pPr>
          </a:lstStyle>
          <a:p>
            <a:pPr lvl="0"/>
            <a:r>
              <a:rPr lang="cs-CZ" dirty="0"/>
              <a:t>&gt;&gt; Jméno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939748" y="5917354"/>
            <a:ext cx="2901949" cy="734484"/>
          </a:xfrm>
        </p:spPr>
        <p:txBody>
          <a:bodyPr>
            <a:noAutofit/>
          </a:bodyPr>
          <a:lstStyle>
            <a:lvl1pPr marL="0" indent="0" algn="ctr">
              <a:buNone/>
              <a:defRPr sz="1067" b="0" i="0" baseline="0">
                <a:latin typeface="Helvetica Light"/>
                <a:cs typeface="Helvetica Light"/>
              </a:defRPr>
            </a:lvl1pPr>
            <a:lvl2pPr marL="609585" indent="0">
              <a:buNone/>
              <a:defRPr sz="1067" b="0" i="0">
                <a:latin typeface="Helvetica Light"/>
                <a:cs typeface="Helvetica Light"/>
              </a:defRPr>
            </a:lvl2pPr>
            <a:lvl3pPr marL="1219170" indent="0">
              <a:buNone/>
              <a:defRPr sz="1067" b="0" i="0">
                <a:latin typeface="Helvetica Light"/>
                <a:cs typeface="Helvetica Light"/>
              </a:defRPr>
            </a:lvl3pPr>
            <a:lvl4pPr marL="1828754" indent="0">
              <a:buNone/>
              <a:defRPr sz="1067" b="0" i="0">
                <a:latin typeface="Helvetica Light"/>
                <a:cs typeface="Helvetica Light"/>
              </a:defRPr>
            </a:lvl4pPr>
            <a:lvl5pPr marL="2438339" indent="0">
              <a:buNone/>
              <a:defRPr sz="1067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Telefon</a:t>
            </a:r>
          </a:p>
          <a:p>
            <a:pPr lvl="0"/>
            <a:r>
              <a:rPr lang="cs-CZ" dirty="0"/>
              <a:t>&gt;&gt; E-mail</a:t>
            </a:r>
            <a:endParaRPr lang="en-US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4512970" y="5539838"/>
            <a:ext cx="2901951" cy="376767"/>
          </a:xfrm>
        </p:spPr>
        <p:txBody>
          <a:bodyPr>
            <a:noAutofit/>
          </a:bodyPr>
          <a:lstStyle>
            <a:lvl1pPr marL="0" indent="0" algn="ctr">
              <a:buNone/>
              <a:defRPr sz="1333" b="1" i="0" cap="all">
                <a:latin typeface="Helvetica"/>
                <a:cs typeface="Helvetica"/>
              </a:defRPr>
            </a:lvl1pPr>
            <a:lvl2pPr marL="609585" indent="0">
              <a:buNone/>
              <a:defRPr sz="1333" b="1" i="0">
                <a:latin typeface="Helvetica"/>
                <a:cs typeface="Helvetica"/>
              </a:defRPr>
            </a:lvl2pPr>
            <a:lvl3pPr marL="1219170" indent="0">
              <a:buNone/>
              <a:defRPr sz="1333" b="1" i="0">
                <a:latin typeface="Helvetica"/>
                <a:cs typeface="Helvetica"/>
              </a:defRPr>
            </a:lvl3pPr>
            <a:lvl4pPr marL="1828754" indent="0">
              <a:buNone/>
              <a:defRPr sz="1333" b="1" i="0">
                <a:latin typeface="Helvetica"/>
                <a:cs typeface="Helvetica"/>
              </a:defRPr>
            </a:lvl4pPr>
            <a:lvl5pPr marL="2438339" indent="0">
              <a:buNone/>
              <a:defRPr sz="1333" b="1" i="0">
                <a:latin typeface="Helvetica"/>
                <a:cs typeface="Helvetica"/>
              </a:defRPr>
            </a:lvl5pPr>
          </a:lstStyle>
          <a:p>
            <a:pPr lvl="0"/>
            <a:r>
              <a:rPr lang="cs-CZ" dirty="0"/>
              <a:t>&gt;&gt; Jméno</a:t>
            </a:r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4512748" y="5917354"/>
            <a:ext cx="2901949" cy="734484"/>
          </a:xfrm>
        </p:spPr>
        <p:txBody>
          <a:bodyPr>
            <a:noAutofit/>
          </a:bodyPr>
          <a:lstStyle>
            <a:lvl1pPr marL="0" indent="0" algn="ctr">
              <a:buNone/>
              <a:defRPr sz="1067" b="0" i="0" baseline="0">
                <a:latin typeface="Helvetica Light"/>
                <a:cs typeface="Helvetica Light"/>
              </a:defRPr>
            </a:lvl1pPr>
            <a:lvl2pPr marL="609585" indent="0">
              <a:buNone/>
              <a:defRPr sz="1067" b="0" i="0">
                <a:latin typeface="Helvetica Light"/>
                <a:cs typeface="Helvetica Light"/>
              </a:defRPr>
            </a:lvl2pPr>
            <a:lvl3pPr marL="1219170" indent="0">
              <a:buNone/>
              <a:defRPr sz="1067" b="0" i="0">
                <a:latin typeface="Helvetica Light"/>
                <a:cs typeface="Helvetica Light"/>
              </a:defRPr>
            </a:lvl3pPr>
            <a:lvl4pPr marL="1828754" indent="0">
              <a:buNone/>
              <a:defRPr sz="1067" b="0" i="0">
                <a:latin typeface="Helvetica Light"/>
                <a:cs typeface="Helvetica Light"/>
              </a:defRPr>
            </a:lvl4pPr>
            <a:lvl5pPr marL="2438339" indent="0">
              <a:buNone/>
              <a:defRPr sz="1067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Telefon</a:t>
            </a:r>
          </a:p>
          <a:p>
            <a:pPr lvl="0"/>
            <a:r>
              <a:rPr lang="cs-CZ" dirty="0"/>
              <a:t>&gt;&gt; E-mail</a:t>
            </a:r>
            <a:endParaRPr lang="en-US" dirty="0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8207775" y="5539838"/>
            <a:ext cx="2901951" cy="376767"/>
          </a:xfrm>
        </p:spPr>
        <p:txBody>
          <a:bodyPr>
            <a:noAutofit/>
          </a:bodyPr>
          <a:lstStyle>
            <a:lvl1pPr marL="0" indent="0" algn="ctr">
              <a:buNone/>
              <a:defRPr sz="1333" b="1" i="0" cap="all">
                <a:latin typeface="Helvetica"/>
                <a:cs typeface="Helvetica"/>
              </a:defRPr>
            </a:lvl1pPr>
            <a:lvl2pPr marL="609585" indent="0">
              <a:buNone/>
              <a:defRPr sz="1333" b="1" i="0">
                <a:latin typeface="Helvetica"/>
                <a:cs typeface="Helvetica"/>
              </a:defRPr>
            </a:lvl2pPr>
            <a:lvl3pPr marL="1219170" indent="0">
              <a:buNone/>
              <a:defRPr sz="1333" b="1" i="0">
                <a:latin typeface="Helvetica"/>
                <a:cs typeface="Helvetica"/>
              </a:defRPr>
            </a:lvl3pPr>
            <a:lvl4pPr marL="1828754" indent="0">
              <a:buNone/>
              <a:defRPr sz="1333" b="1" i="0">
                <a:latin typeface="Helvetica"/>
                <a:cs typeface="Helvetica"/>
              </a:defRPr>
            </a:lvl4pPr>
            <a:lvl5pPr marL="2438339" indent="0">
              <a:buNone/>
              <a:defRPr sz="1333" b="1" i="0">
                <a:latin typeface="Helvetica"/>
                <a:cs typeface="Helvetica"/>
              </a:defRPr>
            </a:lvl5pPr>
          </a:lstStyle>
          <a:p>
            <a:pPr lvl="0"/>
            <a:r>
              <a:rPr lang="cs-CZ" dirty="0"/>
              <a:t>&gt;&gt; Jméno</a:t>
            </a:r>
            <a:endParaRPr lang="en-US" dirty="0"/>
          </a:p>
        </p:txBody>
      </p:sp>
      <p:sp>
        <p:nvSpPr>
          <p:cNvPr id="21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8207554" y="5917354"/>
            <a:ext cx="2901949" cy="734484"/>
          </a:xfrm>
        </p:spPr>
        <p:txBody>
          <a:bodyPr>
            <a:noAutofit/>
          </a:bodyPr>
          <a:lstStyle>
            <a:lvl1pPr marL="0" indent="0" algn="ctr">
              <a:buNone/>
              <a:defRPr sz="1067" b="0" i="0" baseline="0">
                <a:latin typeface="Helvetica Light"/>
                <a:cs typeface="Helvetica Light"/>
              </a:defRPr>
            </a:lvl1pPr>
            <a:lvl2pPr marL="609585" indent="0">
              <a:buNone/>
              <a:defRPr sz="1067" b="0" i="0">
                <a:latin typeface="Helvetica Light"/>
                <a:cs typeface="Helvetica Light"/>
              </a:defRPr>
            </a:lvl2pPr>
            <a:lvl3pPr marL="1219170" indent="0">
              <a:buNone/>
              <a:defRPr sz="1067" b="0" i="0">
                <a:latin typeface="Helvetica Light"/>
                <a:cs typeface="Helvetica Light"/>
              </a:defRPr>
            </a:lvl3pPr>
            <a:lvl4pPr marL="1828754" indent="0">
              <a:buNone/>
              <a:defRPr sz="1067" b="0" i="0">
                <a:latin typeface="Helvetica Light"/>
                <a:cs typeface="Helvetica Light"/>
              </a:defRPr>
            </a:lvl4pPr>
            <a:lvl5pPr marL="2438339" indent="0">
              <a:buNone/>
              <a:defRPr sz="1067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Telefon</a:t>
            </a:r>
          </a:p>
          <a:p>
            <a:pPr lvl="0"/>
            <a:r>
              <a:rPr lang="cs-CZ" dirty="0"/>
              <a:t>&gt;&gt; E-mail</a:t>
            </a:r>
            <a:endParaRPr lang="en-US" dirty="0"/>
          </a:p>
        </p:txBody>
      </p:sp>
      <p:sp>
        <p:nvSpPr>
          <p:cNvPr id="22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5933744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 Dokumen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260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7361" y="2590800"/>
            <a:ext cx="12199361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6536347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r>
              <a:rPr lang="en-US" b="0" i="0" dirty="0">
                <a:latin typeface="Helvetica Light"/>
                <a:cs typeface="Helvetica Light"/>
              </a:rPr>
              <a:t> (</a:t>
            </a:r>
            <a:r>
              <a:rPr lang="en-US" b="0" i="0" dirty="0" err="1">
                <a:latin typeface="Helvetica Light"/>
                <a:cs typeface="Helvetica Light"/>
              </a:rPr>
              <a:t>Dokumenty</a:t>
            </a:r>
            <a:r>
              <a:rPr lang="en-US" b="0" i="0" dirty="0">
                <a:latin typeface="Helvetica Light"/>
                <a:cs typeface="Helvetica Light"/>
              </a:rPr>
              <a:t>)</a:t>
            </a:r>
            <a:endParaRPr lang="en-US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3930651" y="3022601"/>
            <a:ext cx="8261349" cy="3416300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latin typeface="Helvetica Light"/>
                <a:cs typeface="Helvetica Light"/>
              </a:defRPr>
            </a:lvl1pPr>
            <a:lvl2pPr marL="609585" indent="0">
              <a:buNone/>
              <a:defRPr sz="1600" b="0" i="0">
                <a:latin typeface="Helvetica Light"/>
                <a:cs typeface="Helvetica Light"/>
              </a:defRPr>
            </a:lvl2pPr>
            <a:lvl3pPr marL="1219170" indent="0">
              <a:buNone/>
              <a:defRPr sz="1600" b="0" i="0">
                <a:latin typeface="Helvetica Light"/>
                <a:cs typeface="Helvetica Light"/>
              </a:defRPr>
            </a:lvl3pPr>
            <a:lvl4pPr marL="1828754" indent="0">
              <a:buNone/>
              <a:defRPr sz="1600" b="0" i="0">
                <a:latin typeface="Helvetica Light"/>
                <a:cs typeface="Helvetica Light"/>
              </a:defRPr>
            </a:lvl4pPr>
            <a:lvl5pPr marL="2438339" indent="0">
              <a:buNone/>
              <a:defRPr sz="16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&gt;&gt;&gt;&gt;Text</a:t>
            </a:r>
            <a:endParaRPr lang="en-US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9075416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EW Hlavní výsledky –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0" y="1322081"/>
            <a:ext cx="12192000" cy="0"/>
          </a:xfrm>
          <a:prstGeom prst="line">
            <a:avLst/>
          </a:prstGeom>
          <a:ln w="6350">
            <a:solidFill>
              <a:srgbClr val="37609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-2944" y="6245524"/>
            <a:ext cx="12192000" cy="0"/>
          </a:xfrm>
          <a:prstGeom prst="line">
            <a:avLst/>
          </a:prstGeom>
          <a:ln w="6350">
            <a:solidFill>
              <a:srgbClr val="37609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31284" y="-8467"/>
            <a:ext cx="11300716" cy="1331384"/>
          </a:xfrm>
        </p:spPr>
        <p:txBody>
          <a:bodyPr anchor="ctr">
            <a:noAutofit/>
          </a:bodyPr>
          <a:lstStyle>
            <a:lvl1pPr marL="0" indent="0">
              <a:buNone/>
              <a:defRPr sz="3200" b="0" i="0" cap="all">
                <a:latin typeface="Helvetica Light"/>
                <a:cs typeface="Helvetica Light"/>
              </a:defRPr>
            </a:lvl1pPr>
            <a:lvl2pPr marL="609570" indent="0">
              <a:buNone/>
              <a:defRPr sz="3733" b="0" i="0">
                <a:latin typeface="Helvetica Light"/>
                <a:cs typeface="Helvetica Light"/>
              </a:defRPr>
            </a:lvl2pPr>
            <a:lvl3pPr marL="1219140" indent="0">
              <a:buNone/>
              <a:defRPr sz="3733" b="0" i="0">
                <a:latin typeface="Helvetica Light"/>
                <a:cs typeface="Helvetica Light"/>
              </a:defRPr>
            </a:lvl3pPr>
            <a:lvl4pPr marL="1828709" indent="0">
              <a:buNone/>
              <a:defRPr sz="3733" b="0" i="0">
                <a:latin typeface="Helvetica Light"/>
                <a:cs typeface="Helvetica Light"/>
              </a:defRPr>
            </a:lvl4pPr>
            <a:lvl5pPr marL="2438278" indent="0">
              <a:buNone/>
              <a:defRPr sz="37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Jednoduchá otázka</a:t>
            </a:r>
            <a:endParaRPr lang="en-US" dirty="0"/>
          </a:p>
        </p:txBody>
      </p:sp>
      <p:sp>
        <p:nvSpPr>
          <p:cNvPr id="28" name="Chart Placeholder 27"/>
          <p:cNvSpPr>
            <a:spLocks noGrp="1"/>
          </p:cNvSpPr>
          <p:nvPr>
            <p:ph type="chart" sz="quarter" idx="14" hasCustomPrompt="1"/>
          </p:nvPr>
        </p:nvSpPr>
        <p:spPr>
          <a:xfrm>
            <a:off x="531286" y="1576722"/>
            <a:ext cx="11294956" cy="4168623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Helvetica"/>
                <a:cs typeface="Helvetica"/>
              </a:defRPr>
            </a:lvl1pPr>
          </a:lstStyle>
          <a:p>
            <a:r>
              <a:rPr lang="en-US" sz="2400" b="0" i="0" dirty="0">
                <a:latin typeface="Helvetica"/>
                <a:cs typeface="Helvetica"/>
              </a:rPr>
              <a:t>&gt;&gt; Graf</a:t>
            </a:r>
            <a:endParaRPr lang="en-US" dirty="0"/>
          </a:p>
        </p:txBody>
      </p:sp>
      <p:sp>
        <p:nvSpPr>
          <p:cNvPr id="31" name="TextBox 30"/>
          <p:cNvSpPr txBox="1"/>
          <p:nvPr userDrawn="1"/>
        </p:nvSpPr>
        <p:spPr>
          <a:xfrm>
            <a:off x="11139293" y="6410360"/>
            <a:ext cx="1052707" cy="2000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de-DE" sz="700" b="0" i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/>
                <a:cs typeface="Helvetica Light"/>
              </a:rPr>
              <a:t>© Perfect Crowd</a:t>
            </a:r>
            <a:endParaRPr lang="en-US" sz="700" b="0" i="0" dirty="0">
              <a:solidFill>
                <a:schemeClr val="tx1">
                  <a:lumMod val="95000"/>
                  <a:lumOff val="5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9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531286" y="5935034"/>
            <a:ext cx="10851955" cy="272074"/>
          </a:xfrm>
        </p:spPr>
        <p:txBody>
          <a:bodyPr anchor="ctr">
            <a:noAutofit/>
          </a:bodyPr>
          <a:lstStyle>
            <a:lvl1pPr marL="0" indent="0">
              <a:buNone/>
              <a:defRPr sz="700" b="0" i="1">
                <a:latin typeface="Helvetica"/>
                <a:cs typeface="Helvetica"/>
              </a:defRPr>
            </a:lvl1pPr>
            <a:lvl2pPr marL="609585" indent="0">
              <a:buNone/>
              <a:defRPr sz="800" b="0" i="0">
                <a:latin typeface="Helvetica"/>
                <a:cs typeface="Helvetica"/>
              </a:defRPr>
            </a:lvl2pPr>
            <a:lvl3pPr marL="1219170" indent="0">
              <a:buNone/>
              <a:defRPr sz="800" b="0" i="0">
                <a:latin typeface="Helvetica"/>
                <a:cs typeface="Helvetica"/>
              </a:defRPr>
            </a:lvl3pPr>
            <a:lvl4pPr marL="1828754" indent="0">
              <a:buNone/>
              <a:defRPr sz="800" b="0" i="0">
                <a:latin typeface="Helvetica"/>
                <a:cs typeface="Helvetica"/>
              </a:defRPr>
            </a:lvl4pPr>
            <a:lvl5pPr marL="2438339" indent="0">
              <a:buNone/>
              <a:defRPr sz="800" b="0" i="0">
                <a:latin typeface="Helvetica"/>
                <a:cs typeface="Helvetica"/>
              </a:defRPr>
            </a:lvl5pPr>
          </a:lstStyle>
          <a:p>
            <a:pPr lvl="0"/>
            <a:r>
              <a:rPr lang="cs-CZ" dirty="0"/>
              <a:t>&gt;&gt; Plné znění otázky</a:t>
            </a:r>
            <a:endParaRPr lang="en-US" dirty="0"/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517354" y="6245524"/>
            <a:ext cx="10851956" cy="438497"/>
          </a:xfrm>
        </p:spPr>
        <p:txBody>
          <a:bodyPr>
            <a:noAutofit/>
          </a:bodyPr>
          <a:lstStyle>
            <a:lvl1pPr marL="0" indent="0">
              <a:buNone/>
              <a:defRPr sz="1200" b="0" i="0">
                <a:latin typeface="Helvetica Light"/>
                <a:cs typeface="Helvetica Light"/>
              </a:defRPr>
            </a:lvl1pPr>
            <a:lvl2pPr marL="609585" indent="0">
              <a:buNone/>
              <a:defRPr sz="1333" b="0" i="0">
                <a:latin typeface="Helvetica Light"/>
                <a:cs typeface="Helvetica Light"/>
              </a:defRPr>
            </a:lvl2pPr>
            <a:lvl3pPr marL="1219170" indent="0">
              <a:buNone/>
              <a:defRPr sz="1333" b="0" i="0">
                <a:latin typeface="Helvetica Light"/>
                <a:cs typeface="Helvetica Light"/>
              </a:defRPr>
            </a:lvl3pPr>
            <a:lvl4pPr marL="1828754" indent="0">
              <a:buNone/>
              <a:defRPr sz="1333" b="0" i="0">
                <a:latin typeface="Helvetica Light"/>
                <a:cs typeface="Helvetica Light"/>
              </a:defRPr>
            </a:lvl4pPr>
            <a:lvl5pPr marL="2438339" indent="0">
              <a:buNone/>
              <a:defRPr sz="13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Konkrétnější popis</a:t>
            </a:r>
            <a:endParaRPr lang="en-US" dirty="0"/>
          </a:p>
        </p:txBody>
      </p:sp>
      <p:sp>
        <p:nvSpPr>
          <p:cNvPr id="3" name="TextovéPole 2"/>
          <p:cNvSpPr txBox="1"/>
          <p:nvPr userDrawn="1"/>
        </p:nvSpPr>
        <p:spPr>
          <a:xfrm>
            <a:off x="178899" y="5935034"/>
            <a:ext cx="288000" cy="2880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cs-CZ" sz="600" b="0" i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?</a:t>
            </a:r>
          </a:p>
        </p:txBody>
      </p:sp>
      <p:sp>
        <p:nvSpPr>
          <p:cNvPr id="15" name="TextovéPole 14"/>
          <p:cNvSpPr txBox="1"/>
          <p:nvPr userDrawn="1"/>
        </p:nvSpPr>
        <p:spPr>
          <a:xfrm>
            <a:off x="164968" y="6320772"/>
            <a:ext cx="288000" cy="2880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fld id="{57126327-F2F8-4B58-BC7F-5DE1EA4775F6}" type="slidenum">
              <a:rPr lang="cs-CZ" sz="600" i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‹#›</a:t>
            </a:fld>
            <a:endParaRPr lang="cs-CZ" sz="600" i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33561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260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7361" y="2590800"/>
            <a:ext cx="12199361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5492907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r>
              <a:rPr lang="en-US" b="0" i="0" dirty="0">
                <a:latin typeface="Helvetica Light"/>
                <a:cs typeface="Helvetica Light"/>
              </a:rPr>
              <a:t> (</a:t>
            </a:r>
            <a:r>
              <a:rPr lang="en-US" b="0" i="0" dirty="0" err="1">
                <a:latin typeface="Helvetica Light"/>
                <a:cs typeface="Helvetica Light"/>
              </a:rPr>
              <a:t>obsah</a:t>
            </a:r>
            <a:r>
              <a:rPr lang="en-US" b="0" i="0" dirty="0">
                <a:latin typeface="Helvetica Light"/>
                <a:cs typeface="Helvetica Light"/>
              </a:rPr>
              <a:t>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3930651" y="3022601"/>
            <a:ext cx="8261349" cy="3416300"/>
          </a:xfr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buNone/>
              <a:defRPr sz="1600" b="0" i="0">
                <a:latin typeface="Helvetica Light"/>
                <a:cs typeface="Helvetica Light"/>
              </a:defRPr>
            </a:lvl1pPr>
            <a:lvl2pPr marL="609585" indent="0">
              <a:buNone/>
              <a:defRPr sz="1600" b="0" i="0">
                <a:latin typeface="Helvetica Light"/>
                <a:cs typeface="Helvetica Light"/>
              </a:defRPr>
            </a:lvl2pPr>
            <a:lvl3pPr marL="1219170" indent="0">
              <a:buNone/>
              <a:defRPr sz="1600" b="0" i="0">
                <a:latin typeface="Helvetica Light"/>
                <a:cs typeface="Helvetica Light"/>
              </a:defRPr>
            </a:lvl3pPr>
            <a:lvl4pPr marL="1828754" indent="0">
              <a:buNone/>
              <a:defRPr sz="1600" b="0" i="0">
                <a:latin typeface="Helvetica Light"/>
                <a:cs typeface="Helvetica Light"/>
              </a:defRPr>
            </a:lvl4pPr>
            <a:lvl5pPr marL="2438339" indent="0">
              <a:buNone/>
              <a:defRPr sz="16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&gt;&gt;&gt;&gt;Text</a:t>
            </a:r>
            <a:endParaRPr lang="en-US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85523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ext a cíl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260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7361" y="2590800"/>
            <a:ext cx="12199361" cy="0"/>
          </a:xfrm>
          <a:prstGeom prst="line">
            <a:avLst/>
          </a:prstGeom>
          <a:ln w="6350">
            <a:solidFill>
              <a:srgbClr val="83B43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3414736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0651" y="0"/>
            <a:ext cx="8261349" cy="2590800"/>
          </a:xfrm>
        </p:spPr>
        <p:txBody>
          <a:bodyPr anchor="ctr">
            <a:noAutofit/>
          </a:bodyPr>
          <a:lstStyle>
            <a:lvl1pPr marL="0" indent="0">
              <a:buNone/>
              <a:defRPr sz="3733" b="0" i="0">
                <a:solidFill>
                  <a:srgbClr val="72A927"/>
                </a:solidFill>
                <a:latin typeface="Helvetica Light"/>
                <a:cs typeface="Helvetica Light"/>
              </a:defRPr>
            </a:lvl1pPr>
            <a:lvl2pPr marL="609585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2pPr>
            <a:lvl3pPr marL="1219170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3pPr>
            <a:lvl4pPr marL="1828754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4pPr>
            <a:lvl5pPr marL="2438339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3930651" y="3022601"/>
            <a:ext cx="8261349" cy="3416300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latin typeface="Helvetica Light"/>
                <a:cs typeface="Helvetica Light"/>
              </a:defRPr>
            </a:lvl1pPr>
            <a:lvl2pPr marL="609585" indent="0">
              <a:buNone/>
              <a:defRPr sz="1600" b="0" i="0">
                <a:latin typeface="Helvetica Light"/>
                <a:cs typeface="Helvetica Light"/>
              </a:defRPr>
            </a:lvl2pPr>
            <a:lvl3pPr marL="1219170" indent="0">
              <a:buNone/>
              <a:defRPr sz="1600" b="0" i="0">
                <a:latin typeface="Helvetica Light"/>
                <a:cs typeface="Helvetica Light"/>
              </a:defRPr>
            </a:lvl3pPr>
            <a:lvl4pPr marL="1828754" indent="0">
              <a:buNone/>
              <a:defRPr sz="1600" b="0" i="0">
                <a:latin typeface="Helvetica Light"/>
                <a:cs typeface="Helvetica Light"/>
              </a:defRPr>
            </a:lvl4pPr>
            <a:lvl5pPr marL="2438339" indent="0">
              <a:buNone/>
              <a:defRPr sz="16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&gt;&gt;&gt;&gt;Text</a:t>
            </a:r>
            <a:endParaRPr lang="en-US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0792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 Metodologie">
    <p:bg>
      <p:bgPr>
        <a:solidFill>
          <a:srgbClr val="953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830334" y="1163335"/>
            <a:ext cx="4531333" cy="453133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3810000"/>
            <a:ext cx="3048000" cy="10668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0" i="0" cap="all">
                <a:solidFill>
                  <a:schemeClr val="tx1">
                    <a:lumMod val="75000"/>
                    <a:lumOff val="25000"/>
                  </a:schemeClr>
                </a:solidFill>
                <a:latin typeface="Helvetica Light"/>
                <a:cs typeface="Helvetica Light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  <p:pic>
        <p:nvPicPr>
          <p:cNvPr id="6" name="Picture 5" descr="Lighting_Bulb_51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2981" y="1713509"/>
            <a:ext cx="1406047" cy="1406047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chemeClr val="bg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17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 Metodologie –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-14545" y="1783977"/>
            <a:ext cx="12199361" cy="0"/>
          </a:xfrm>
          <a:prstGeom prst="line">
            <a:avLst/>
          </a:prstGeom>
          <a:ln w="6350">
            <a:solidFill>
              <a:srgbClr val="95353C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3414736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0651" y="0"/>
            <a:ext cx="8261349" cy="2590800"/>
          </a:xfrm>
        </p:spPr>
        <p:txBody>
          <a:bodyPr anchor="ctr">
            <a:noAutofit/>
          </a:bodyPr>
          <a:lstStyle>
            <a:lvl1pPr marL="0" indent="0">
              <a:buNone/>
              <a:defRPr sz="3733" b="0" i="0">
                <a:solidFill>
                  <a:srgbClr val="95353C"/>
                </a:solidFill>
                <a:latin typeface="Helvetica Light"/>
                <a:cs typeface="Helvetica Light"/>
              </a:defRPr>
            </a:lvl1pPr>
            <a:lvl2pPr marL="609585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2pPr>
            <a:lvl3pPr marL="1219170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3pPr>
            <a:lvl4pPr marL="1828754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4pPr>
            <a:lvl5pPr marL="2438339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3930651" y="3022601"/>
            <a:ext cx="8261349" cy="3416300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latin typeface="Helvetica Light"/>
                <a:cs typeface="Helvetica Light"/>
              </a:defRPr>
            </a:lvl1pPr>
            <a:lvl2pPr marL="609585" indent="0">
              <a:buNone/>
              <a:defRPr sz="1600" b="0" i="0">
                <a:latin typeface="Helvetica Light"/>
                <a:cs typeface="Helvetica Light"/>
              </a:defRPr>
            </a:lvl2pPr>
            <a:lvl3pPr marL="1219170" indent="0">
              <a:buNone/>
              <a:defRPr sz="1600" b="0" i="0">
                <a:latin typeface="Helvetica Light"/>
                <a:cs typeface="Helvetica Light"/>
              </a:defRPr>
            </a:lvl3pPr>
            <a:lvl4pPr marL="1828754" indent="0">
              <a:buNone/>
              <a:defRPr sz="1600" b="0" i="0">
                <a:latin typeface="Helvetica Light"/>
                <a:cs typeface="Helvetica Light"/>
              </a:defRPr>
            </a:lvl4pPr>
            <a:lvl5pPr marL="2438339" indent="0">
              <a:buNone/>
              <a:defRPr sz="16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&gt;&gt;&gt;&gt;Text</a:t>
            </a:r>
            <a:endParaRPr lang="en-US" dirty="0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17036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 Metodologie –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1" y="1864659"/>
            <a:ext cx="12199361" cy="0"/>
          </a:xfrm>
          <a:prstGeom prst="line">
            <a:avLst/>
          </a:prstGeom>
          <a:ln w="6350">
            <a:solidFill>
              <a:srgbClr val="95353C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3414736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0651" y="0"/>
            <a:ext cx="8261349" cy="2590800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>
                <a:solidFill>
                  <a:srgbClr val="000000"/>
                </a:solidFill>
                <a:latin typeface="Helvetica Light"/>
                <a:cs typeface="Helvetica Light"/>
              </a:defRPr>
            </a:lvl1pPr>
            <a:lvl2pPr marL="609585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2pPr>
            <a:lvl3pPr marL="1219170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3pPr>
            <a:lvl4pPr marL="1828754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4pPr>
            <a:lvl5pPr marL="2438339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&gt;&gt;Text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4545" y="2488799"/>
            <a:ext cx="12199361" cy="0"/>
          </a:xfrm>
          <a:prstGeom prst="line">
            <a:avLst/>
          </a:prstGeom>
          <a:ln w="6350">
            <a:solidFill>
              <a:srgbClr val="95353C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08518" y="2590801"/>
            <a:ext cx="2319631" cy="768351"/>
          </a:xfrm>
        </p:spPr>
        <p:txBody>
          <a:bodyPr anchor="ctr">
            <a:noAutofit/>
          </a:bodyPr>
          <a:lstStyle>
            <a:lvl1pPr>
              <a:defRPr sz="1600" b="1" cap="all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dirty="0"/>
              <a:t>&gt;&gt; Položka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728149" y="2590025"/>
            <a:ext cx="2319631" cy="768351"/>
          </a:xfrm>
        </p:spPr>
        <p:txBody>
          <a:bodyPr anchor="ctr">
            <a:noAutofit/>
          </a:bodyPr>
          <a:lstStyle>
            <a:lvl1pPr>
              <a:defRPr sz="1600" b="1" cap="all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dirty="0"/>
              <a:t>&gt;&gt; Položka</a:t>
            </a:r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047779" y="2590025"/>
            <a:ext cx="2319631" cy="768351"/>
          </a:xfrm>
        </p:spPr>
        <p:txBody>
          <a:bodyPr anchor="ctr">
            <a:noAutofit/>
          </a:bodyPr>
          <a:lstStyle>
            <a:lvl1pPr>
              <a:defRPr sz="1600" b="1" cap="all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dirty="0"/>
              <a:t>&gt;&gt; Položka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367410" y="2590025"/>
            <a:ext cx="2319631" cy="768351"/>
          </a:xfrm>
        </p:spPr>
        <p:txBody>
          <a:bodyPr anchor="ctr">
            <a:noAutofit/>
          </a:bodyPr>
          <a:lstStyle>
            <a:lvl1pPr>
              <a:defRPr sz="1600" b="1" cap="all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dirty="0"/>
              <a:t>&gt;&gt; Položka</a:t>
            </a:r>
            <a:endParaRPr 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687041" y="2603501"/>
            <a:ext cx="2319631" cy="768351"/>
          </a:xfrm>
        </p:spPr>
        <p:txBody>
          <a:bodyPr anchor="ctr">
            <a:noAutofit/>
          </a:bodyPr>
          <a:lstStyle>
            <a:lvl1pPr>
              <a:defRPr sz="1600" b="1" cap="all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dirty="0"/>
              <a:t>&gt;&gt; Položka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408517" y="3650075"/>
            <a:ext cx="2319867" cy="2833276"/>
          </a:xfrm>
        </p:spPr>
        <p:txBody>
          <a:bodyPr>
            <a:noAutofit/>
          </a:bodyPr>
          <a:lstStyle>
            <a:lvl1pPr>
              <a:defRPr sz="1333" b="0" i="0">
                <a:latin typeface="Helvetica Light"/>
                <a:cs typeface="Helvetica Light"/>
              </a:defRPr>
            </a:lvl1pPr>
            <a:lvl2pPr>
              <a:defRPr sz="1333" b="0" i="0">
                <a:latin typeface="Helvetica Light"/>
                <a:cs typeface="Helvetica Light"/>
              </a:defRPr>
            </a:lvl2pPr>
            <a:lvl3pPr>
              <a:defRPr sz="1333" b="0" i="0">
                <a:latin typeface="Helvetica Light"/>
                <a:cs typeface="Helvetica Light"/>
              </a:defRPr>
            </a:lvl3pPr>
            <a:lvl4pPr>
              <a:defRPr sz="1333" b="0" i="0">
                <a:latin typeface="Helvetica Light"/>
                <a:cs typeface="Helvetica Light"/>
              </a:defRPr>
            </a:lvl4pPr>
            <a:lvl5pPr>
              <a:defRPr sz="13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Popis</a:t>
            </a:r>
            <a:endParaRPr lang="en-US" dirty="0"/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2724385" y="3650075"/>
            <a:ext cx="2319867" cy="2833276"/>
          </a:xfrm>
        </p:spPr>
        <p:txBody>
          <a:bodyPr>
            <a:noAutofit/>
          </a:bodyPr>
          <a:lstStyle>
            <a:lvl1pPr>
              <a:defRPr sz="1333" b="0" i="0">
                <a:latin typeface="Helvetica Light"/>
                <a:cs typeface="Helvetica Light"/>
              </a:defRPr>
            </a:lvl1pPr>
            <a:lvl2pPr>
              <a:defRPr sz="1333" b="0" i="0">
                <a:latin typeface="Helvetica Light"/>
                <a:cs typeface="Helvetica Light"/>
              </a:defRPr>
            </a:lvl2pPr>
            <a:lvl3pPr>
              <a:defRPr sz="1333" b="0" i="0">
                <a:latin typeface="Helvetica Light"/>
                <a:cs typeface="Helvetica Light"/>
              </a:defRPr>
            </a:lvl3pPr>
            <a:lvl4pPr>
              <a:defRPr sz="1333" b="0" i="0">
                <a:latin typeface="Helvetica Light"/>
                <a:cs typeface="Helvetica Light"/>
              </a:defRPr>
            </a:lvl4pPr>
            <a:lvl5pPr>
              <a:defRPr sz="13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Popis</a:t>
            </a:r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5044252" y="3650075"/>
            <a:ext cx="2319867" cy="2833276"/>
          </a:xfrm>
        </p:spPr>
        <p:txBody>
          <a:bodyPr>
            <a:noAutofit/>
          </a:bodyPr>
          <a:lstStyle>
            <a:lvl1pPr>
              <a:defRPr sz="1333" b="0" i="0">
                <a:latin typeface="Helvetica Light"/>
                <a:cs typeface="Helvetica Light"/>
              </a:defRPr>
            </a:lvl1pPr>
            <a:lvl2pPr>
              <a:defRPr sz="1333" b="0" i="0">
                <a:latin typeface="Helvetica Light"/>
                <a:cs typeface="Helvetica Light"/>
              </a:defRPr>
            </a:lvl2pPr>
            <a:lvl3pPr>
              <a:defRPr sz="1333" b="0" i="0">
                <a:latin typeface="Helvetica Light"/>
                <a:cs typeface="Helvetica Light"/>
              </a:defRPr>
            </a:lvl3pPr>
            <a:lvl4pPr>
              <a:defRPr sz="1333" b="0" i="0">
                <a:latin typeface="Helvetica Light"/>
                <a:cs typeface="Helvetica Light"/>
              </a:defRPr>
            </a:lvl4pPr>
            <a:lvl5pPr>
              <a:defRPr sz="13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Popis</a:t>
            </a:r>
            <a:endParaRPr lang="en-US" dirty="0"/>
          </a:p>
        </p:txBody>
      </p:sp>
      <p:sp>
        <p:nvSpPr>
          <p:cNvPr id="20" name="Text Placeholder 15"/>
          <p:cNvSpPr>
            <a:spLocks noGrp="1"/>
          </p:cNvSpPr>
          <p:nvPr>
            <p:ph type="body" sz="quarter" idx="20" hasCustomPrompt="1"/>
          </p:nvPr>
        </p:nvSpPr>
        <p:spPr>
          <a:xfrm>
            <a:off x="7364119" y="3650076"/>
            <a:ext cx="2319867" cy="2832297"/>
          </a:xfrm>
        </p:spPr>
        <p:txBody>
          <a:bodyPr>
            <a:noAutofit/>
          </a:bodyPr>
          <a:lstStyle>
            <a:lvl1pPr>
              <a:defRPr sz="1333" b="0" i="0">
                <a:latin typeface="Helvetica Light"/>
                <a:cs typeface="Helvetica Light"/>
              </a:defRPr>
            </a:lvl1pPr>
            <a:lvl2pPr>
              <a:defRPr sz="1333" b="0" i="0">
                <a:latin typeface="Helvetica Light"/>
                <a:cs typeface="Helvetica Light"/>
              </a:defRPr>
            </a:lvl2pPr>
            <a:lvl3pPr>
              <a:defRPr sz="1333" b="0" i="0">
                <a:latin typeface="Helvetica Light"/>
                <a:cs typeface="Helvetica Light"/>
              </a:defRPr>
            </a:lvl3pPr>
            <a:lvl4pPr>
              <a:defRPr sz="1333" b="0" i="0">
                <a:latin typeface="Helvetica Light"/>
                <a:cs typeface="Helvetica Light"/>
              </a:defRPr>
            </a:lvl4pPr>
            <a:lvl5pPr>
              <a:defRPr sz="13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Popis</a:t>
            </a:r>
            <a:endParaRPr lang="en-US" dirty="0"/>
          </a:p>
        </p:txBody>
      </p:sp>
      <p:sp>
        <p:nvSpPr>
          <p:cNvPr id="21" name="Text Placeholder 15"/>
          <p:cNvSpPr>
            <a:spLocks noGrp="1"/>
          </p:cNvSpPr>
          <p:nvPr>
            <p:ph type="body" sz="quarter" idx="21" hasCustomPrompt="1"/>
          </p:nvPr>
        </p:nvSpPr>
        <p:spPr>
          <a:xfrm>
            <a:off x="9687040" y="3650075"/>
            <a:ext cx="2319867" cy="2819800"/>
          </a:xfrm>
        </p:spPr>
        <p:txBody>
          <a:bodyPr>
            <a:noAutofit/>
          </a:bodyPr>
          <a:lstStyle>
            <a:lvl1pPr>
              <a:defRPr sz="1333" b="0" i="0">
                <a:latin typeface="Helvetica Light"/>
                <a:cs typeface="Helvetica Light"/>
              </a:defRPr>
            </a:lvl1pPr>
            <a:lvl2pPr>
              <a:defRPr sz="1333" b="0" i="0">
                <a:latin typeface="Helvetica Light"/>
                <a:cs typeface="Helvetica Light"/>
              </a:defRPr>
            </a:lvl2pPr>
            <a:lvl3pPr>
              <a:defRPr sz="1333" b="0" i="0">
                <a:latin typeface="Helvetica Light"/>
                <a:cs typeface="Helvetica Light"/>
              </a:defRPr>
            </a:lvl3pPr>
            <a:lvl4pPr>
              <a:defRPr sz="1333" b="0" i="0">
                <a:latin typeface="Helvetica Light"/>
                <a:cs typeface="Helvetica Light"/>
              </a:defRPr>
            </a:lvl4pPr>
            <a:lvl5pPr>
              <a:defRPr sz="1333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 Popis</a:t>
            </a:r>
            <a:endParaRPr lang="en-US" dirty="0"/>
          </a:p>
        </p:txBody>
      </p:sp>
      <p:sp>
        <p:nvSpPr>
          <p:cNvPr id="22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972379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Hlavní výsledky">
    <p:bg>
      <p:bgPr>
        <a:solidFill>
          <a:srgbClr val="3760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830334" y="1163335"/>
            <a:ext cx="4531333" cy="453133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4572000" y="2895601"/>
            <a:ext cx="3048000" cy="106680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1" i="0" cap="all">
                <a:solidFill>
                  <a:schemeClr val="tx1">
                    <a:lumMod val="75000"/>
                    <a:lumOff val="25000"/>
                  </a:schemeClr>
                </a:solidFill>
                <a:latin typeface="Helvetica Light"/>
                <a:cs typeface="Helvetica Light"/>
              </a:defRPr>
            </a:lvl1pPr>
          </a:lstStyle>
          <a:p>
            <a:pPr lvl="0"/>
            <a:r>
              <a:rPr lang="cs-CZ" dirty="0"/>
              <a:t>&gt;&gt;Název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3511253"/>
            <a:ext cx="12192000" cy="0"/>
          </a:xfrm>
          <a:prstGeom prst="line">
            <a:avLst/>
          </a:prstGeom>
          <a:ln w="6350">
            <a:solidFill>
              <a:schemeClr val="bg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56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Výsledky -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260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7361" y="2590800"/>
            <a:ext cx="12199361" cy="0"/>
          </a:xfrm>
          <a:prstGeom prst="line">
            <a:avLst/>
          </a:prstGeom>
          <a:ln w="6350">
            <a:solidFill>
              <a:srgbClr val="37609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08517" y="1048580"/>
            <a:ext cx="3414736" cy="618067"/>
          </a:xfrm>
        </p:spPr>
        <p:txBody>
          <a:bodyPr anchor="ctr">
            <a:noAutofit/>
          </a:bodyPr>
          <a:lstStyle>
            <a:lvl1pPr marL="0" indent="0">
              <a:buNone/>
              <a:defRPr sz="2667" b="0" i="0" cap="all">
                <a:latin typeface="Helvetica Light"/>
                <a:cs typeface="Helvetica Light"/>
              </a:defRPr>
            </a:lvl1pPr>
          </a:lstStyle>
          <a:p>
            <a:pPr lvl="0"/>
            <a:r>
              <a:rPr lang="en-US" b="0" i="0" dirty="0">
                <a:latin typeface="Helvetica Light"/>
                <a:cs typeface="Helvetica Light"/>
              </a:rPr>
              <a:t>&gt;&gt;</a:t>
            </a:r>
            <a:r>
              <a:rPr lang="en-US" b="0" i="0" dirty="0" err="1">
                <a:latin typeface="Helvetica Light"/>
                <a:cs typeface="Helvetica Light"/>
              </a:rPr>
              <a:t>název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0651" y="0"/>
            <a:ext cx="8261349" cy="2590800"/>
          </a:xfrm>
        </p:spPr>
        <p:txBody>
          <a:bodyPr anchor="ctr">
            <a:noAutofit/>
          </a:bodyPr>
          <a:lstStyle>
            <a:lvl1pPr marL="0" indent="0">
              <a:buNone/>
              <a:defRPr sz="3733" b="0" i="0">
                <a:solidFill>
                  <a:srgbClr val="376092"/>
                </a:solidFill>
                <a:latin typeface="Helvetica Light"/>
                <a:cs typeface="Helvetica Light"/>
              </a:defRPr>
            </a:lvl1pPr>
            <a:lvl2pPr marL="609585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2pPr>
            <a:lvl3pPr marL="1219170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3pPr>
            <a:lvl4pPr marL="1828754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4pPr>
            <a:lvl5pPr marL="2438339" indent="0">
              <a:buNone/>
              <a:defRPr sz="3733" b="0" i="0">
                <a:solidFill>
                  <a:srgbClr val="88A65E"/>
                </a:solidFill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3930651" y="3022601"/>
            <a:ext cx="8261349" cy="3416300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latin typeface="Helvetica Light"/>
                <a:cs typeface="Helvetica Light"/>
              </a:defRPr>
            </a:lvl1pPr>
            <a:lvl2pPr marL="609585" indent="0">
              <a:buNone/>
              <a:defRPr sz="1600" b="0" i="0">
                <a:latin typeface="Helvetica Light"/>
                <a:cs typeface="Helvetica Light"/>
              </a:defRPr>
            </a:lvl2pPr>
            <a:lvl3pPr marL="1219170" indent="0">
              <a:buNone/>
              <a:defRPr sz="1600" b="0" i="0">
                <a:latin typeface="Helvetica Light"/>
                <a:cs typeface="Helvetica Light"/>
              </a:defRPr>
            </a:lvl3pPr>
            <a:lvl4pPr marL="1828754" indent="0">
              <a:buNone/>
              <a:defRPr sz="1600" b="0" i="0">
                <a:latin typeface="Helvetica Light"/>
                <a:cs typeface="Helvetica Light"/>
              </a:defRPr>
            </a:lvl4pPr>
            <a:lvl5pPr marL="2438339" indent="0">
              <a:buNone/>
              <a:defRPr sz="1600" b="0" i="0">
                <a:latin typeface="Helvetica Light"/>
                <a:cs typeface="Helvetica Light"/>
              </a:defRPr>
            </a:lvl5pPr>
          </a:lstStyle>
          <a:p>
            <a:pPr lvl="0"/>
            <a:r>
              <a:rPr lang="cs-CZ" dirty="0"/>
              <a:t>&gt;&gt;&gt;&gt;Text</a:t>
            </a:r>
            <a:endParaRPr lang="en-US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4294967295"/>
          </p:nvPr>
        </p:nvSpPr>
        <p:spPr>
          <a:xfrm>
            <a:off x="11744400" y="6482372"/>
            <a:ext cx="440416" cy="365125"/>
          </a:xfrm>
          <a:prstGeom prst="rect">
            <a:avLst/>
          </a:prstGeom>
        </p:spPr>
        <p:txBody>
          <a:bodyPr anchor="ctr"/>
          <a:lstStyle>
            <a:lvl1pPr algn="ctr">
              <a:defRPr sz="667"/>
            </a:lvl1pPr>
          </a:lstStyle>
          <a:p>
            <a:fld id="{5825218C-25B4-344F-928F-D03E04344629}" type="slidenum">
              <a:rPr lang="en-US" smtClean="0">
                <a:latin typeface="Helvetica Light"/>
                <a:cs typeface="Helvetica Light"/>
              </a:rPr>
              <a:pPr/>
              <a:t>‹#›</a:t>
            </a:fld>
            <a:endParaRPr lang="en-US" sz="1400" dirty="0"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31274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4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719" r:id="rId11"/>
    <p:sldLayoutId id="2147483720" r:id="rId12"/>
    <p:sldLayoutId id="214748372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723" r:id="rId25"/>
  </p:sldLayoutIdLst>
  <p:hf hdr="0" dt="0"/>
  <p:txStyles>
    <p:titleStyle>
      <a:lvl1pPr algn="ctr" defTabSz="609585" rtl="0" eaLnBrk="1" latinLnBrk="0" hangingPunct="1">
        <a:spcBef>
          <a:spcPct val="0"/>
        </a:spcBef>
        <a:buNone/>
        <a:defRPr sz="5867" b="0" i="0" kern="1200">
          <a:solidFill>
            <a:schemeClr val="tx1"/>
          </a:solidFill>
          <a:latin typeface="Helvetica Light"/>
          <a:ea typeface="+mj-ea"/>
          <a:cs typeface="Helvetica Light"/>
        </a:defRPr>
      </a:lvl1pPr>
    </p:titleStyle>
    <p:bodyStyle>
      <a:lvl1pPr marL="0" indent="0" algn="l" defTabSz="609585" rtl="0" eaLnBrk="1" latinLnBrk="0" hangingPunct="1">
        <a:spcBef>
          <a:spcPct val="20000"/>
        </a:spcBef>
        <a:buFont typeface="Arial"/>
        <a:buNone/>
        <a:defRPr sz="4267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1863634" y="1048580"/>
            <a:ext cx="8081555" cy="1485614"/>
          </a:xfrm>
        </p:spPr>
        <p:txBody>
          <a:bodyPr/>
          <a:lstStyle/>
          <a:p>
            <a:pPr algn="ctr"/>
            <a:r>
              <a:rPr lang="cs-CZ" dirty="0" smtClean="0"/>
              <a:t>Trendy v investování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25218C-25B4-344F-928F-D03E04344629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Light"/>
                <a:ea typeface="+mn-ea"/>
                <a:cs typeface="Helvetica Light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Light"/>
              <a:ea typeface="+mn-ea"/>
              <a:cs typeface="Helvetica Light"/>
            </a:endParaRPr>
          </a:p>
        </p:txBody>
      </p:sp>
      <p:pic>
        <p:nvPicPr>
          <p:cNvPr id="5" name="Obrázek 4" descr="LOGO_TE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52331" y="3614563"/>
            <a:ext cx="2919326" cy="1479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8185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75D1E46-3F37-76D0-0B6F-4E8282B31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="" xmlns:a16="http://schemas.microsoft.com/office/drawing/2014/main" id="{02FCCFF4-544E-C1E3-DD06-B55E420EDF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ZKUŠENOST S PODVODNÝMI NABÍDKAMI INVESTIC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264EFA37-C88C-7F7E-94F2-61388F1A07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/>
              <a:t>Byl/a jste někdy osloven/a se zjevně podvodnou nabídkou investic? </a:t>
            </a:r>
            <a:r>
              <a:rPr lang="cs-CZ" dirty="0"/>
              <a:t> </a:t>
            </a:r>
            <a:r>
              <a:rPr lang="pt-BR" dirty="0"/>
              <a:t>A stalo se Vám, že jste vložil/a své peníze do investice, která se ukázala jako podvodná? </a:t>
            </a:r>
            <a:endParaRPr lang="cs-CZ" dirty="0"/>
          </a:p>
        </p:txBody>
      </p:sp>
      <p:graphicFrame>
        <p:nvGraphicFramePr>
          <p:cNvPr id="8" name="Zástupný symbol pro graf 16">
            <a:extLst>
              <a:ext uri="{FF2B5EF4-FFF2-40B4-BE49-F238E27FC236}">
                <a16:creationId xmlns="" xmlns:a16="http://schemas.microsoft.com/office/drawing/2014/main" id="{581C22A0-B852-0677-65EE-81F1B214C5C9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954361721"/>
              </p:ext>
            </p:extLst>
          </p:nvPr>
        </p:nvGraphicFramePr>
        <p:xfrm>
          <a:off x="4910667" y="1754292"/>
          <a:ext cx="6240692" cy="4110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Zástupný symbol pro graf 16">
            <a:extLst>
              <a:ext uri="{FF2B5EF4-FFF2-40B4-BE49-F238E27FC236}">
                <a16:creationId xmlns="" xmlns:a16="http://schemas.microsoft.com/office/drawing/2014/main" id="{927E7CA8-AC23-3100-B415-3E88722670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6870645"/>
              </p:ext>
            </p:extLst>
          </p:nvPr>
        </p:nvGraphicFramePr>
        <p:xfrm>
          <a:off x="299404" y="1754292"/>
          <a:ext cx="5891423" cy="4110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Zástupný symbol pro text 3">
            <a:extLst>
              <a:ext uri="{FF2B5EF4-FFF2-40B4-BE49-F238E27FC236}">
                <a16:creationId xmlns="" xmlns:a16="http://schemas.microsoft.com/office/drawing/2014/main" id="{4005B7AD-6095-C60C-C319-3AC9FB4224A0}"/>
              </a:ext>
            </a:extLst>
          </p:cNvPr>
          <p:cNvSpPr txBox="1">
            <a:spLocks/>
          </p:cNvSpPr>
          <p:nvPr/>
        </p:nvSpPr>
        <p:spPr>
          <a:xfrm>
            <a:off x="2800837" y="1487199"/>
            <a:ext cx="2733689" cy="27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700" b="0" i="1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1pPr>
            <a:lvl2pPr marL="609585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8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2pPr>
            <a:lvl3pPr marL="1219170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8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3pPr>
            <a:lvl4pPr marL="1828754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8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438339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8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i="0" dirty="0"/>
              <a:t>Setkání s podvodem</a:t>
            </a:r>
          </a:p>
        </p:txBody>
      </p:sp>
      <p:sp>
        <p:nvSpPr>
          <p:cNvPr id="7" name="Zástupný symbol pro text 3">
            <a:extLst>
              <a:ext uri="{FF2B5EF4-FFF2-40B4-BE49-F238E27FC236}">
                <a16:creationId xmlns="" xmlns:a16="http://schemas.microsoft.com/office/drawing/2014/main" id="{53CD1F16-CCDF-9BB4-5C75-71B0D0C1ED14}"/>
              </a:ext>
            </a:extLst>
          </p:cNvPr>
          <p:cNvSpPr txBox="1">
            <a:spLocks/>
          </p:cNvSpPr>
          <p:nvPr/>
        </p:nvSpPr>
        <p:spPr>
          <a:xfrm>
            <a:off x="7566488" y="1503562"/>
            <a:ext cx="2733689" cy="27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700" b="0" i="1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1pPr>
            <a:lvl2pPr marL="609585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8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2pPr>
            <a:lvl3pPr marL="1219170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8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3pPr>
            <a:lvl4pPr marL="1828754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8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438339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8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i="0" dirty="0"/>
              <a:t>Investice do podvodu</a:t>
            </a:r>
          </a:p>
        </p:txBody>
      </p:sp>
    </p:spTree>
    <p:extLst>
      <p:ext uri="{BB962C8B-B14F-4D97-AF65-F5344CB8AC3E}">
        <p14:creationId xmlns:p14="http://schemas.microsoft.com/office/powerpoint/2010/main" val="3702148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0"/>
          </p:nvPr>
        </p:nvSpPr>
        <p:spPr>
          <a:xfrm>
            <a:off x="4485167" y="2541182"/>
            <a:ext cx="3221665" cy="2009554"/>
          </a:xfrm>
        </p:spPr>
        <p:txBody>
          <a:bodyPr>
            <a:normAutofit/>
          </a:bodyPr>
          <a:lstStyle/>
          <a:p>
            <a:r>
              <a:rPr lang="cs-CZ" dirty="0" smtClean="0"/>
              <a:t>O ČEM SE BUDE MLUVIT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2493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type="body" sz="quarter" idx="10"/>
          </p:nvPr>
        </p:nvSpPr>
        <p:spPr>
          <a:xfrm>
            <a:off x="399551" y="600344"/>
            <a:ext cx="10528540" cy="618067"/>
          </a:xfrm>
        </p:spPr>
        <p:txBody>
          <a:bodyPr/>
          <a:lstStyle/>
          <a:p>
            <a:r>
              <a:rPr lang="cs-CZ" dirty="0" smtClean="0"/>
              <a:t>O čem </a:t>
            </a:r>
            <a:r>
              <a:rPr lang="cs-CZ" dirty="0"/>
              <a:t>se </a:t>
            </a:r>
            <a:r>
              <a:rPr lang="cs-CZ" dirty="0" smtClean="0"/>
              <a:t>bude mluvit</a:t>
            </a:r>
            <a:endParaRPr lang="cs-CZ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4786A361-EA3C-3E43-AEB4-1765F8CEB21A}"/>
              </a:ext>
            </a:extLst>
          </p:cNvPr>
          <p:cNvCxnSpPr/>
          <p:nvPr/>
        </p:nvCxnSpPr>
        <p:spPr>
          <a:xfrm>
            <a:off x="0" y="1698600"/>
            <a:ext cx="12192000" cy="0"/>
          </a:xfrm>
          <a:prstGeom prst="line">
            <a:avLst/>
          </a:prstGeom>
          <a:ln w="6350">
            <a:solidFill>
              <a:schemeClr val="accent5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Zástupný text 2">
            <a:extLst>
              <a:ext uri="{FF2B5EF4-FFF2-40B4-BE49-F238E27FC236}">
                <a16:creationId xmlns="" xmlns:a16="http://schemas.microsoft.com/office/drawing/2014/main" id="{04C05379-E478-2972-856F-6CA521678FCD}"/>
              </a:ext>
            </a:extLst>
          </p:cNvPr>
          <p:cNvSpPr txBox="1">
            <a:spLocks/>
          </p:cNvSpPr>
          <p:nvPr/>
        </p:nvSpPr>
        <p:spPr>
          <a:xfrm>
            <a:off x="765143" y="1883961"/>
            <a:ext cx="10669296" cy="46536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4267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1pPr>
            <a:lvl2pPr marL="990575" indent="-380990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3733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2pPr>
            <a:lvl3pPr marL="1523962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3pPr>
            <a:lvl4pPr marL="2133547" indent="-304792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2667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743131" indent="-304792" algn="l" defTabSz="609585" rtl="0" eaLnBrk="1" latinLnBrk="0" hangingPunct="1">
              <a:spcBef>
                <a:spcPct val="20000"/>
              </a:spcBef>
              <a:buFont typeface="Arial"/>
              <a:buChar char="»"/>
              <a:defRPr sz="2667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000" b="1" dirty="0" smtClean="0">
                <a:latin typeface="Helvetica" pitchFamily="2" charset="0"/>
              </a:rPr>
              <a:t>Dlouhodobý investiční produkt/ Long-term </a:t>
            </a:r>
            <a:r>
              <a:rPr lang="cs-CZ" sz="2000" b="1" dirty="0" err="1" smtClean="0">
                <a:latin typeface="Helvetica" pitchFamily="2" charset="0"/>
              </a:rPr>
              <a:t>investments</a:t>
            </a:r>
            <a:endParaRPr lang="cs-CZ" sz="2000" b="1" dirty="0" smtClean="0"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000" b="1" dirty="0" smtClean="0">
                <a:latin typeface="Helvetica" pitchFamily="2" charset="0"/>
              </a:rPr>
              <a:t>Investice pro děti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000" b="1" dirty="0" smtClean="0">
                <a:latin typeface="Helvetica" pitchFamily="2" charset="0"/>
              </a:rPr>
              <a:t>Nákladovost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000" b="1" dirty="0" smtClean="0">
                <a:latin typeface="Helvetica" pitchFamily="2" charset="0"/>
              </a:rPr>
              <a:t>Start-</a:t>
            </a:r>
            <a:r>
              <a:rPr lang="cs-CZ" sz="2000" b="1" dirty="0" err="1" smtClean="0">
                <a:latin typeface="Helvetica" pitchFamily="2" charset="0"/>
              </a:rPr>
              <a:t>upy</a:t>
            </a:r>
            <a:endParaRPr lang="cs-CZ" sz="2000" b="1" dirty="0" smtClean="0"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000" b="1" dirty="0" err="1" smtClean="0">
                <a:latin typeface="Helvetica" pitchFamily="2" charset="0"/>
              </a:rPr>
              <a:t>Finfluenceři</a:t>
            </a:r>
            <a:endParaRPr lang="cs-CZ" sz="2000" b="1" dirty="0" smtClean="0"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000" b="1" dirty="0" smtClean="0">
                <a:latin typeface="Helvetica" pitchFamily="2" charset="0"/>
              </a:rPr>
              <a:t>Konkurenceschopnost / Financování </a:t>
            </a:r>
            <a:r>
              <a:rPr lang="cs-CZ" sz="2000" b="1" dirty="0">
                <a:latin typeface="Helvetica" pitchFamily="2" charset="0"/>
              </a:rPr>
              <a:t>rozvoje evropské </a:t>
            </a:r>
            <a:r>
              <a:rPr lang="cs-CZ" sz="2000" b="1" dirty="0" smtClean="0">
                <a:latin typeface="Helvetica" pitchFamily="2" charset="0"/>
              </a:rPr>
              <a:t>ekonomiky/ 28</a:t>
            </a:r>
            <a:r>
              <a:rPr lang="cs-CZ" sz="2000" b="1" dirty="0">
                <a:latin typeface="Helvetica" pitchFamily="2" charset="0"/>
              </a:rPr>
              <a:t>. režim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000" b="1" dirty="0" err="1">
                <a:latin typeface="Helvetica" pitchFamily="2" charset="0"/>
              </a:rPr>
              <a:t>Private</a:t>
            </a:r>
            <a:r>
              <a:rPr lang="cs-CZ" sz="2000" b="1" dirty="0">
                <a:latin typeface="Helvetica" pitchFamily="2" charset="0"/>
              </a:rPr>
              <a:t> </a:t>
            </a:r>
            <a:r>
              <a:rPr lang="cs-CZ" sz="2000" b="1" dirty="0" err="1">
                <a:latin typeface="Helvetica" pitchFamily="2" charset="0"/>
              </a:rPr>
              <a:t>investments</a:t>
            </a:r>
            <a:endParaRPr lang="cs-CZ" sz="2000" b="1" dirty="0"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000" b="1" dirty="0" smtClean="0">
                <a:latin typeface="Helvetica" pitchFamily="2" charset="0"/>
              </a:rPr>
              <a:t>Defense </a:t>
            </a:r>
            <a:r>
              <a:rPr lang="cs-CZ" sz="2000" b="1" dirty="0">
                <a:latin typeface="Helvetica" pitchFamily="2" charset="0"/>
              </a:rPr>
              <a:t>is </a:t>
            </a:r>
            <a:r>
              <a:rPr lang="cs-CZ" sz="2000" b="1" dirty="0" err="1">
                <a:latin typeface="Helvetica" pitchFamily="2" charset="0"/>
              </a:rPr>
              <a:t>the</a:t>
            </a:r>
            <a:r>
              <a:rPr lang="cs-CZ" sz="2000" b="1" dirty="0">
                <a:latin typeface="Helvetica" pitchFamily="2" charset="0"/>
              </a:rPr>
              <a:t> </a:t>
            </a:r>
            <a:r>
              <a:rPr lang="cs-CZ" sz="2000" b="1" dirty="0" err="1">
                <a:latin typeface="Helvetica" pitchFamily="2" charset="0"/>
              </a:rPr>
              <a:t>new</a:t>
            </a:r>
            <a:r>
              <a:rPr lang="cs-CZ" sz="2000" b="1" dirty="0">
                <a:latin typeface="Helvetica" pitchFamily="2" charset="0"/>
              </a:rPr>
              <a:t> green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cs-CZ" sz="2400" b="1" dirty="0" smtClean="0"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cs-CZ" sz="2400" b="1" dirty="0">
              <a:latin typeface="Helvetica" pitchFamily="2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cs-CZ" sz="1200" b="1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491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cs-CZ" smtClean="0"/>
              <a:t>DOTAZY?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4663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quarter" idx="10"/>
          </p:nvPr>
        </p:nvSpPr>
        <p:spPr>
          <a:xfrm>
            <a:off x="4485167" y="2541182"/>
            <a:ext cx="3221665" cy="2009554"/>
          </a:xfrm>
        </p:spPr>
        <p:txBody>
          <a:bodyPr>
            <a:normAutofit/>
          </a:bodyPr>
          <a:lstStyle/>
          <a:p>
            <a:r>
              <a:rPr lang="cs-CZ" dirty="0" smtClean="0"/>
              <a:t>O ČEM SE MLUVÍ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052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A52B204-15A9-380F-F112-59954FD42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="" xmlns:a16="http://schemas.microsoft.com/office/drawing/2014/main" id="{0D9DBCF5-AB44-871A-DA95-4A16FFA41B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Zkušenosti s investováním - vývoj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4CAE952D-4AB6-D6CD-9CC2-2B7A87A657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Jaké máte zkušenosti s investováním? </a:t>
            </a:r>
          </a:p>
        </p:txBody>
      </p:sp>
      <p:graphicFrame>
        <p:nvGraphicFramePr>
          <p:cNvPr id="10" name="Tabulka 9">
            <a:extLst>
              <a:ext uri="{FF2B5EF4-FFF2-40B4-BE49-F238E27FC236}">
                <a16:creationId xmlns="" xmlns:a16="http://schemas.microsoft.com/office/drawing/2014/main" id="{2D5CB13D-C286-95B8-B92D-51A60D78BA68}"/>
              </a:ext>
            </a:extLst>
          </p:cNvPr>
          <p:cNvGraphicFramePr>
            <a:graphicFrameLocks noGrp="1"/>
          </p:cNvGraphicFramePr>
          <p:nvPr/>
        </p:nvGraphicFramePr>
        <p:xfrm>
          <a:off x="2965061" y="1531354"/>
          <a:ext cx="8679378" cy="283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39689">
                  <a:extLst>
                    <a:ext uri="{9D8B030D-6E8A-4147-A177-3AD203B41FA5}">
                      <a16:colId xmlns="" xmlns:a16="http://schemas.microsoft.com/office/drawing/2014/main" val="2920769439"/>
                    </a:ext>
                  </a:extLst>
                </a:gridCol>
                <a:gridCol w="4339689">
                  <a:extLst>
                    <a:ext uri="{9D8B030D-6E8A-4147-A177-3AD203B41FA5}">
                      <a16:colId xmlns="" xmlns:a16="http://schemas.microsoft.com/office/drawing/2014/main" val="1089094057"/>
                    </a:ext>
                  </a:extLst>
                </a:gridCol>
              </a:tblGrid>
              <a:tr h="262278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N=1075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N=1114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949352901"/>
                  </a:ext>
                </a:extLst>
              </a:tr>
            </a:tbl>
          </a:graphicData>
        </a:graphic>
      </p:graphicFrame>
      <p:graphicFrame>
        <p:nvGraphicFramePr>
          <p:cNvPr id="11" name="Zástupný symbol pro graf 16">
            <a:extLst>
              <a:ext uri="{FF2B5EF4-FFF2-40B4-BE49-F238E27FC236}">
                <a16:creationId xmlns="" xmlns:a16="http://schemas.microsoft.com/office/drawing/2014/main" id="{4B502BE4-7FF5-33C4-B951-CB7E723E8249}"/>
              </a:ext>
            </a:extLst>
          </p:cNvPr>
          <p:cNvGraphicFramePr>
            <a:graphicFrameLocks noGrp="1"/>
          </p:cNvGraphicFramePr>
          <p:nvPr/>
        </p:nvGraphicFramePr>
        <p:xfrm>
          <a:off x="97104" y="1666958"/>
          <a:ext cx="11547335" cy="4100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643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AB0BDE7-D22D-7B7E-8687-827DFCB07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Zástupný symbol pro graf 16">
            <a:extLst>
              <a:ext uri="{FF2B5EF4-FFF2-40B4-BE49-F238E27FC236}">
                <a16:creationId xmlns="" xmlns:a16="http://schemas.microsoft.com/office/drawing/2014/main" id="{6C292B8F-A484-0E4E-4F5B-7BF7B1E4B5CF}"/>
              </a:ext>
            </a:extLst>
          </p:cNvPr>
          <p:cNvGraphicFramePr>
            <a:graphicFrameLocks noGrp="1"/>
          </p:cNvGraphicFramePr>
          <p:nvPr/>
        </p:nvGraphicFramePr>
        <p:xfrm>
          <a:off x="97104" y="1666958"/>
          <a:ext cx="11547335" cy="4100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Zástupný symbol pro text 1">
            <a:extLst>
              <a:ext uri="{FF2B5EF4-FFF2-40B4-BE49-F238E27FC236}">
                <a16:creationId xmlns="" xmlns:a16="http://schemas.microsoft.com/office/drawing/2014/main" id="{78E5DD3A-C8AF-7301-B680-60D7C44E7E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Motivátory k investování – celková populace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5DA45703-1470-7451-DD05-D45A6E95A5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Zde uvidíte seznam nejčastějších důvodů, proč lidé začínají investovat.   Označte prosím všechny důvody, které popisují i Váš důvod, proč chcete nebo už jste začal/a investovat.  Můžete označit více odpovědí. </a:t>
            </a:r>
          </a:p>
        </p:txBody>
      </p:sp>
      <p:graphicFrame>
        <p:nvGraphicFramePr>
          <p:cNvPr id="9" name="Tabulka 8">
            <a:extLst>
              <a:ext uri="{FF2B5EF4-FFF2-40B4-BE49-F238E27FC236}">
                <a16:creationId xmlns="" xmlns:a16="http://schemas.microsoft.com/office/drawing/2014/main" id="{4A15A61D-7E7A-CDA3-923A-97398CD99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192064"/>
              </p:ext>
            </p:extLst>
          </p:nvPr>
        </p:nvGraphicFramePr>
        <p:xfrm>
          <a:off x="4167051" y="1606527"/>
          <a:ext cx="7477388" cy="283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8694">
                  <a:extLst>
                    <a:ext uri="{9D8B030D-6E8A-4147-A177-3AD203B41FA5}">
                      <a16:colId xmlns="" xmlns:a16="http://schemas.microsoft.com/office/drawing/2014/main" val="2920769439"/>
                    </a:ext>
                  </a:extLst>
                </a:gridCol>
                <a:gridCol w="3738694">
                  <a:extLst>
                    <a:ext uri="{9D8B030D-6E8A-4147-A177-3AD203B41FA5}">
                      <a16:colId xmlns="" xmlns:a16="http://schemas.microsoft.com/office/drawing/2014/main" val="1089094057"/>
                    </a:ext>
                  </a:extLst>
                </a:gridCol>
              </a:tblGrid>
              <a:tr h="208672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 Skupina – neodmítají investovat nebo investují</a:t>
                      </a: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N=683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 Skupina – neodmítají investovat nebo investují </a:t>
                      </a: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N=808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949352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607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67CE3C2-D7FA-A742-757D-7449DE571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="" xmlns:a16="http://schemas.microsoft.com/office/drawing/2014/main" id="{6059CBC0-9251-466F-C39B-F6D5CE4CF1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Bariéry v investování – celková populace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72C93C76-3DD5-E40C-A1B7-9A01227022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Zde uvidíte seznam nejčastějších obav, které mají lidé spojené s investováním.   Označte prosím všechny důvody, které se týkají i Vás osobně.    Můžete označit více odpovědí. </a:t>
            </a:r>
          </a:p>
        </p:txBody>
      </p:sp>
      <p:graphicFrame>
        <p:nvGraphicFramePr>
          <p:cNvPr id="9" name="Zástupný symbol pro graf 16">
            <a:extLst>
              <a:ext uri="{FF2B5EF4-FFF2-40B4-BE49-F238E27FC236}">
                <a16:creationId xmlns="" xmlns:a16="http://schemas.microsoft.com/office/drawing/2014/main" id="{96914499-9628-08A2-F4D4-DDDFCC01C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407769"/>
              </p:ext>
            </p:extLst>
          </p:nvPr>
        </p:nvGraphicFramePr>
        <p:xfrm>
          <a:off x="97104" y="1666958"/>
          <a:ext cx="11547335" cy="4100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ulka 9">
            <a:extLst>
              <a:ext uri="{FF2B5EF4-FFF2-40B4-BE49-F238E27FC236}">
                <a16:creationId xmlns="" xmlns:a16="http://schemas.microsoft.com/office/drawing/2014/main" id="{99CD0CB9-E5C2-1023-3E9C-423074600BA6}"/>
              </a:ext>
            </a:extLst>
          </p:cNvPr>
          <p:cNvGraphicFramePr>
            <a:graphicFrameLocks noGrp="1"/>
          </p:cNvGraphicFramePr>
          <p:nvPr/>
        </p:nvGraphicFramePr>
        <p:xfrm>
          <a:off x="4167051" y="1531354"/>
          <a:ext cx="7477388" cy="283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8694">
                  <a:extLst>
                    <a:ext uri="{9D8B030D-6E8A-4147-A177-3AD203B41FA5}">
                      <a16:colId xmlns="" xmlns:a16="http://schemas.microsoft.com/office/drawing/2014/main" val="2920769439"/>
                    </a:ext>
                  </a:extLst>
                </a:gridCol>
                <a:gridCol w="3738694">
                  <a:extLst>
                    <a:ext uri="{9D8B030D-6E8A-4147-A177-3AD203B41FA5}">
                      <a16:colId xmlns="" xmlns:a16="http://schemas.microsoft.com/office/drawing/2014/main" val="1089094057"/>
                    </a:ext>
                  </a:extLst>
                </a:gridCol>
              </a:tblGrid>
              <a:tr h="262278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N=1072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N=1114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949352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820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00C2400-4195-3544-3A18-169126E4B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="" xmlns:a16="http://schemas.microsoft.com/office/drawing/2014/main" id="{C3BC230B-FC60-15DE-6C3B-1897CCA36E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Způsob investování 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861847C8-0E19-DA31-6C70-F80AEEF984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Jak investujete?  Můžete označit více odpovědí. </a:t>
            </a:r>
          </a:p>
        </p:txBody>
      </p:sp>
      <p:graphicFrame>
        <p:nvGraphicFramePr>
          <p:cNvPr id="8" name="Zástupný symbol pro graf 16">
            <a:extLst>
              <a:ext uri="{FF2B5EF4-FFF2-40B4-BE49-F238E27FC236}">
                <a16:creationId xmlns="" xmlns:a16="http://schemas.microsoft.com/office/drawing/2014/main" id="{3E3DCB66-A200-3136-792E-7389B8C4FE9A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1688892575"/>
              </p:ext>
            </p:extLst>
          </p:nvPr>
        </p:nvGraphicFramePr>
        <p:xfrm>
          <a:off x="299404" y="1463732"/>
          <a:ext cx="10851955" cy="4401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209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54D08BA-DD44-4212-271B-FC7D0D5F5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="" xmlns:a16="http://schemas.microsoft.com/office/drawing/2014/main" id="{8E2863C7-E2A9-2EE3-75EB-AAB050C3AB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Jakým způsobem Češi investují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13380CF4-9506-0F13-9B0B-86D187B1E3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Jakým způsobem nejčastěji investujete?  Můžete označit více odpovědí. </a:t>
            </a:r>
          </a:p>
        </p:txBody>
      </p:sp>
      <p:graphicFrame>
        <p:nvGraphicFramePr>
          <p:cNvPr id="7" name="Zástupný symbol pro graf 16">
            <a:extLst>
              <a:ext uri="{FF2B5EF4-FFF2-40B4-BE49-F238E27FC236}">
                <a16:creationId xmlns="" xmlns:a16="http://schemas.microsoft.com/office/drawing/2014/main" id="{7A34FD38-BF22-B32E-5858-2A7687C95C0F}"/>
              </a:ext>
            </a:extLst>
          </p:cNvPr>
          <p:cNvGraphicFramePr>
            <a:graphicFrameLocks noGrp="1"/>
          </p:cNvGraphicFramePr>
          <p:nvPr/>
        </p:nvGraphicFramePr>
        <p:xfrm>
          <a:off x="97104" y="1666958"/>
          <a:ext cx="11547335" cy="4100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ulka 8">
            <a:extLst>
              <a:ext uri="{FF2B5EF4-FFF2-40B4-BE49-F238E27FC236}">
                <a16:creationId xmlns="" xmlns:a16="http://schemas.microsoft.com/office/drawing/2014/main" id="{AC25766F-39CA-0B73-374D-0EC9ED9B38FB}"/>
              </a:ext>
            </a:extLst>
          </p:cNvPr>
          <p:cNvGraphicFramePr>
            <a:graphicFrameLocks noGrp="1"/>
          </p:cNvGraphicFramePr>
          <p:nvPr/>
        </p:nvGraphicFramePr>
        <p:xfrm>
          <a:off x="4167051" y="1531354"/>
          <a:ext cx="7477388" cy="283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8694">
                  <a:extLst>
                    <a:ext uri="{9D8B030D-6E8A-4147-A177-3AD203B41FA5}">
                      <a16:colId xmlns="" xmlns:a16="http://schemas.microsoft.com/office/drawing/2014/main" val="2920769439"/>
                    </a:ext>
                  </a:extLst>
                </a:gridCol>
                <a:gridCol w="3738694">
                  <a:extLst>
                    <a:ext uri="{9D8B030D-6E8A-4147-A177-3AD203B41FA5}">
                      <a16:colId xmlns="" xmlns:a16="http://schemas.microsoft.com/office/drawing/2014/main" val="1089094057"/>
                    </a:ext>
                  </a:extLst>
                </a:gridCol>
              </a:tblGrid>
              <a:tr h="262278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 Skupina - Investují</a:t>
                      </a: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N=404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 Skupina - Investují </a:t>
                      </a: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N=474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949352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111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A71E917-0ECB-4075-034D-479DF3B3C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="" xmlns:a16="http://schemas.microsoft.com/office/drawing/2014/main" id="{5F6C5BDF-819E-126B-B4A1-1BE9599F4F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Odkud lidé získávají informace ze světa investic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ABCA3A79-47BD-C1E8-675D-71239D5081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Kde všude získáváte informace ze světa investic?   Můžete označit více odpovědí.						          	A který z těchto zdrojů byste označil/a za nejdůležitější? </a:t>
            </a:r>
          </a:p>
          <a:p>
            <a:r>
              <a:rPr lang="cs-CZ" dirty="0"/>
              <a:t> </a:t>
            </a:r>
          </a:p>
        </p:txBody>
      </p:sp>
      <p:graphicFrame>
        <p:nvGraphicFramePr>
          <p:cNvPr id="11" name="Zástupný symbol pro graf 16">
            <a:extLst>
              <a:ext uri="{FF2B5EF4-FFF2-40B4-BE49-F238E27FC236}">
                <a16:creationId xmlns="" xmlns:a16="http://schemas.microsoft.com/office/drawing/2014/main" id="{98DBC204-74AA-2F96-9EC3-96BD33327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873377"/>
              </p:ext>
            </p:extLst>
          </p:nvPr>
        </p:nvGraphicFramePr>
        <p:xfrm>
          <a:off x="97104" y="1666958"/>
          <a:ext cx="11547335" cy="4100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Tabulka 11">
            <a:extLst>
              <a:ext uri="{FF2B5EF4-FFF2-40B4-BE49-F238E27FC236}">
                <a16:creationId xmlns="" xmlns:a16="http://schemas.microsoft.com/office/drawing/2014/main" id="{CE7A6722-B520-58C4-2ECD-13809A751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765003"/>
              </p:ext>
            </p:extLst>
          </p:nvPr>
        </p:nvGraphicFramePr>
        <p:xfrm>
          <a:off x="4167051" y="1531354"/>
          <a:ext cx="7477388" cy="283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8694">
                  <a:extLst>
                    <a:ext uri="{9D8B030D-6E8A-4147-A177-3AD203B41FA5}">
                      <a16:colId xmlns="" xmlns:a16="http://schemas.microsoft.com/office/drawing/2014/main" val="2920769439"/>
                    </a:ext>
                  </a:extLst>
                </a:gridCol>
                <a:gridCol w="3738694">
                  <a:extLst>
                    <a:ext uri="{9D8B030D-6E8A-4147-A177-3AD203B41FA5}">
                      <a16:colId xmlns="" xmlns:a16="http://schemas.microsoft.com/office/drawing/2014/main" val="1089094057"/>
                    </a:ext>
                  </a:extLst>
                </a:gridCol>
              </a:tblGrid>
              <a:tr h="262278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N=1072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N=1114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949352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037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1962151-B4F6-C68D-9CBC-BD7B18432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="" xmlns:a16="http://schemas.microsoft.com/office/drawing/2014/main" id="{8077D685-51A8-537E-004C-12C9B38063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Zájem O fintech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D60C0333-C73B-B715-A1E1-F96DC729E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Zajímáte se o fintech, tedy o nové technologie, které se prosazují ve finančním sektoru? </a:t>
            </a:r>
          </a:p>
        </p:txBody>
      </p:sp>
      <p:graphicFrame>
        <p:nvGraphicFramePr>
          <p:cNvPr id="9" name="Zástupný symbol pro graf 16">
            <a:extLst>
              <a:ext uri="{FF2B5EF4-FFF2-40B4-BE49-F238E27FC236}">
                <a16:creationId xmlns="" xmlns:a16="http://schemas.microsoft.com/office/drawing/2014/main" id="{D870542F-2356-3BE8-712E-C4850DD43B5B}"/>
              </a:ext>
            </a:extLst>
          </p:cNvPr>
          <p:cNvGraphicFramePr>
            <a:graphicFrameLocks noGrp="1"/>
          </p:cNvGraphicFramePr>
          <p:nvPr/>
        </p:nvGraphicFramePr>
        <p:xfrm>
          <a:off x="97104" y="1666958"/>
          <a:ext cx="11547335" cy="4100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ulka 9">
            <a:extLst>
              <a:ext uri="{FF2B5EF4-FFF2-40B4-BE49-F238E27FC236}">
                <a16:creationId xmlns="" xmlns:a16="http://schemas.microsoft.com/office/drawing/2014/main" id="{43B386D6-FED0-9191-0434-AE99F0164858}"/>
              </a:ext>
            </a:extLst>
          </p:cNvPr>
          <p:cNvGraphicFramePr>
            <a:graphicFrameLocks noGrp="1"/>
          </p:cNvGraphicFramePr>
          <p:nvPr/>
        </p:nvGraphicFramePr>
        <p:xfrm>
          <a:off x="4167051" y="1531354"/>
          <a:ext cx="7477388" cy="283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8694">
                  <a:extLst>
                    <a:ext uri="{9D8B030D-6E8A-4147-A177-3AD203B41FA5}">
                      <a16:colId xmlns="" xmlns:a16="http://schemas.microsoft.com/office/drawing/2014/main" val="2920769439"/>
                    </a:ext>
                  </a:extLst>
                </a:gridCol>
                <a:gridCol w="3738694">
                  <a:extLst>
                    <a:ext uri="{9D8B030D-6E8A-4147-A177-3AD203B41FA5}">
                      <a16:colId xmlns="" xmlns:a16="http://schemas.microsoft.com/office/drawing/2014/main" val="1089094057"/>
                    </a:ext>
                  </a:extLst>
                </a:gridCol>
              </a:tblGrid>
              <a:tr h="262278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N=1072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N=1114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949352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37319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40000"/>
            <a:lumOff val="60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accent2">
            <a:lumMod val="40000"/>
            <a:lumOff val="60000"/>
          </a:schemeClr>
        </a:solidFill>
      </a:spPr>
      <a:bodyPr wrap="none" rtlCol="0">
        <a:spAutoFit/>
      </a:bodyPr>
      <a:lstStyle>
        <a:defPPr>
          <a:defRPr sz="1000" i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Metadata/LabelInfo.xml><?xml version="1.0" encoding="utf-8"?>
<clbl:labelList xmlns:clbl="http://schemas.microsoft.com/office/2020/mipLabelMetadata">
  <clbl:label id="{c500fe91-88bc-4a2e-8a02-ced5bfe0a223}" enabled="1" method="Privileged" siteId="{a9e228d8-83e3-45e1-815b-6119aeec4a7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15690</TotalTime>
  <Words>310</Words>
  <Application>Microsoft Office PowerPoint</Application>
  <PresentationFormat>Širokoúhlá obrazovka</PresentationFormat>
  <Paragraphs>74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Helvetica</vt:lpstr>
      <vt:lpstr>Helvetica Light</vt:lpstr>
      <vt:lpstr>1_Office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Jana</cp:lastModifiedBy>
  <cp:revision>990</cp:revision>
  <dcterms:created xsi:type="dcterms:W3CDTF">2021-03-11T10:02:49Z</dcterms:created>
  <dcterms:modified xsi:type="dcterms:W3CDTF">2025-02-27T14:13:26Z</dcterms:modified>
</cp:coreProperties>
</file>