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theme/theme6.xml" ContentType="application/vnd.openxmlformats-officedocument.theme+xml"/>
  <Override PartName="/ppt/slideLayouts/slideLayout19.xml" ContentType="application/vnd.openxmlformats-officedocument.presentationml.slideLayout+xml"/>
  <Override PartName="/ppt/theme/theme7.xml" ContentType="application/vnd.openxmlformats-officedocument.theme+xml"/>
  <Override PartName="/ppt/slideLayouts/slideLayout2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0" r:id="rId5"/>
    <p:sldMasterId id="2147483688" r:id="rId6"/>
    <p:sldMasterId id="2147483694" r:id="rId7"/>
    <p:sldMasterId id="2147483665" r:id="rId8"/>
    <p:sldMasterId id="2147483684" r:id="rId9"/>
    <p:sldMasterId id="2147483680" r:id="rId10"/>
    <p:sldMasterId id="2147483676" r:id="rId11"/>
  </p:sldMasterIdLst>
  <p:notesMasterIdLst>
    <p:notesMasterId r:id="rId20"/>
  </p:notesMasterIdLst>
  <p:handoutMasterIdLst>
    <p:handoutMasterId r:id="rId21"/>
  </p:handoutMasterIdLst>
  <p:sldIdLst>
    <p:sldId id="310" r:id="rId12"/>
    <p:sldId id="351" r:id="rId13"/>
    <p:sldId id="355" r:id="rId14"/>
    <p:sldId id="358" r:id="rId15"/>
    <p:sldId id="354" r:id="rId16"/>
    <p:sldId id="357" r:id="rId17"/>
    <p:sldId id="356" r:id="rId18"/>
    <p:sldId id="276" r:id="rId1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utnohorský Tomáš" initials="KT" lastIdx="1" clrIdx="0">
    <p:extLst>
      <p:ext uri="{19B8F6BF-5375-455C-9EA6-DF929625EA0E}">
        <p15:presenceInfo xmlns:p15="http://schemas.microsoft.com/office/powerpoint/2012/main" userId="S::Tomas.Kutnohorsky2@mfcr.cz::6919d09b-267e-4c33-99f7-54cfbce81ca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C4E"/>
    <a:srgbClr val="F9BF73"/>
    <a:srgbClr val="E94C55"/>
    <a:srgbClr val="66BFAE"/>
    <a:srgbClr val="2896D4"/>
    <a:srgbClr val="4FB7E9"/>
    <a:srgbClr val="0E6CA1"/>
    <a:srgbClr val="955BA1"/>
    <a:srgbClr val="73BE8B"/>
    <a:srgbClr val="F6A6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0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D8D6A-8F55-4BFA-B894-5D8F8AF403BC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081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249A0-7F22-44CB-85BA-D73A5FF7D475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FD5F7-534F-48DD-BB5D-897B972DA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620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654909" y="1268628"/>
            <a:ext cx="7729151" cy="4333102"/>
          </a:xfrm>
          <a:prstGeom prst="rect">
            <a:avLst/>
          </a:prstGeom>
        </p:spPr>
        <p:txBody>
          <a:bodyPr lIns="0" anchor="ctr"/>
          <a:lstStyle>
            <a:lvl1pPr algn="l">
              <a:defRPr sz="36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654909" y="6025275"/>
            <a:ext cx="1475366" cy="230660"/>
          </a:xfrm>
          <a:prstGeom prst="rect">
            <a:avLst/>
          </a:prstGeom>
        </p:spPr>
        <p:txBody>
          <a:bodyPr lIns="18000"/>
          <a:lstStyle>
            <a:lvl1pPr algn="l">
              <a:defRPr sz="825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900"/>
            </a:lvl2pPr>
            <a:lvl3pPr>
              <a:defRPr sz="825"/>
            </a:lvl3pPr>
            <a:lvl4pPr>
              <a:defRPr sz="788"/>
            </a:lvl4pPr>
            <a:lvl5pPr>
              <a:defRPr sz="788"/>
            </a:lvl5pPr>
          </a:lstStyle>
          <a:p>
            <a:pPr lvl="0"/>
            <a:r>
              <a:rPr lang="cs-CZ" dirty="0"/>
              <a:t>1. LEDNA 2020</a:t>
            </a:r>
          </a:p>
        </p:txBody>
      </p:sp>
    </p:spTree>
    <p:extLst>
      <p:ext uri="{BB962C8B-B14F-4D97-AF65-F5344CB8AC3E}">
        <p14:creationId xmlns:p14="http://schemas.microsoft.com/office/powerpoint/2010/main" val="14138884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628650" y="1728219"/>
            <a:ext cx="3860866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  <p:sp>
        <p:nvSpPr>
          <p:cNvPr id="11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4654485" y="1728215"/>
            <a:ext cx="3860866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75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a text (L)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1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4654485" y="1728215"/>
            <a:ext cx="3860866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628650" y="1728000"/>
            <a:ext cx="3861000" cy="4320000"/>
          </a:xfrm>
        </p:spPr>
        <p:txBody>
          <a:bodyPr/>
          <a:lstStyle>
            <a:lvl1pPr>
              <a:defRPr sz="135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850539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a text (P)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628650" y="1728003"/>
            <a:ext cx="3860866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  <p:sp>
        <p:nvSpPr>
          <p:cNvPr id="8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4654350" y="1728000"/>
            <a:ext cx="3861000" cy="4320000"/>
          </a:xfrm>
        </p:spPr>
        <p:txBody>
          <a:bodyPr/>
          <a:lstStyle>
            <a:lvl1pPr>
              <a:defRPr sz="135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182291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628650" y="428371"/>
            <a:ext cx="7886700" cy="5618205"/>
          </a:xfrm>
        </p:spPr>
        <p:txBody>
          <a:bodyPr/>
          <a:lstStyle>
            <a:lvl1pPr marL="0" indent="0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6994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texty vedle se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628650" y="1728000"/>
            <a:ext cx="3861000" cy="4320000"/>
          </a:xfrm>
        </p:spPr>
        <p:txBody>
          <a:bodyPr/>
          <a:lstStyle>
            <a:lvl1pPr>
              <a:defRPr sz="135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4"/>
          </p:nvPr>
        </p:nvSpPr>
        <p:spPr>
          <a:xfrm>
            <a:off x="4654350" y="1728000"/>
            <a:ext cx="3861000" cy="4320000"/>
          </a:xfrm>
        </p:spPr>
        <p:txBody>
          <a:bodyPr/>
          <a:lstStyle>
            <a:lvl1pPr>
              <a:defRPr sz="135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01507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628651" y="428371"/>
            <a:ext cx="3821906" cy="5618205"/>
          </a:xfrm>
        </p:spPr>
        <p:txBody>
          <a:bodyPr/>
          <a:lstStyle>
            <a:lvl1pPr marL="0" indent="0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cs-CZ" dirty="0"/>
          </a:p>
          <a:p>
            <a:endParaRPr lang="cs-CZ" dirty="0"/>
          </a:p>
        </p:txBody>
      </p:sp>
      <p:sp>
        <p:nvSpPr>
          <p:cNvPr id="7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4693444" y="428371"/>
            <a:ext cx="3821906" cy="5618205"/>
          </a:xfrm>
        </p:spPr>
        <p:txBody>
          <a:bodyPr/>
          <a:lstStyle>
            <a:lvl1pPr marL="0" indent="0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162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8650" y="6170400"/>
            <a:ext cx="332088" cy="396000"/>
          </a:xfrm>
        </p:spPr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4" name="Zástupný symbol pro graf 3"/>
          <p:cNvSpPr>
            <a:spLocks noGrp="1"/>
          </p:cNvSpPr>
          <p:nvPr>
            <p:ph type="chart" sz="quarter" idx="14"/>
          </p:nvPr>
        </p:nvSpPr>
        <p:spPr>
          <a:xfrm>
            <a:off x="628650" y="1704975"/>
            <a:ext cx="7886700" cy="424815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Zástupný symbol pro text 2"/>
          <p:cNvSpPr>
            <a:spLocks noGrp="1"/>
          </p:cNvSpPr>
          <p:nvPr>
            <p:ph type="body" sz="quarter" idx="15"/>
          </p:nvPr>
        </p:nvSpPr>
        <p:spPr>
          <a:xfrm>
            <a:off x="3834317" y="6134750"/>
            <a:ext cx="1475366" cy="230660"/>
          </a:xfrm>
        </p:spPr>
        <p:txBody>
          <a:bodyPr>
            <a:normAutofit fontScale="47500" lnSpcReduction="20000"/>
          </a:bodyPr>
          <a:lstStyle>
            <a:lvl1pPr marL="0" indent="0">
              <a:buNone/>
              <a:defRPr/>
            </a:lvl1pPr>
          </a:lstStyle>
          <a:p>
            <a:pPr marL="0" indent="0">
              <a:buNone/>
            </a:pPr>
            <a:r>
              <a:rPr lang="cs-CZ" dirty="0"/>
              <a:t>Zde zdroj, případně vymažte</a:t>
            </a:r>
          </a:p>
        </p:txBody>
      </p:sp>
    </p:spTree>
    <p:extLst>
      <p:ext uri="{BB962C8B-B14F-4D97-AF65-F5344CB8AC3E}">
        <p14:creationId xmlns:p14="http://schemas.microsoft.com/office/powerpoint/2010/main" val="1953246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vá kapitola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629102" y="1810800"/>
            <a:ext cx="7729151" cy="3240000"/>
          </a:xfrm>
          <a:prstGeom prst="rect">
            <a:avLst/>
          </a:prstGeom>
        </p:spPr>
        <p:txBody>
          <a:bodyPr anchor="ctr"/>
          <a:lstStyle>
            <a:lvl1pPr algn="l">
              <a:defRPr sz="3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9100" y="6170403"/>
            <a:ext cx="332088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629102" y="5050802"/>
            <a:ext cx="7729151" cy="818777"/>
          </a:xfrm>
          <a:prstGeom prst="rect">
            <a:avLst/>
          </a:prstGeom>
        </p:spPr>
        <p:txBody>
          <a:bodyPr lIns="18000"/>
          <a:lstStyle>
            <a:lvl1pPr algn="l">
              <a:defRPr sz="1050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900"/>
            </a:lvl2pPr>
            <a:lvl3pPr>
              <a:defRPr sz="825"/>
            </a:lvl3pPr>
            <a:lvl4pPr>
              <a:defRPr sz="788"/>
            </a:lvl4pPr>
            <a:lvl5pPr>
              <a:defRPr sz="788"/>
            </a:lvl5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67689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s popis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253728" y="4781550"/>
            <a:ext cx="3064778" cy="1332220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2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5"/>
          </p:nvPr>
        </p:nvSpPr>
        <p:spPr>
          <a:xfrm>
            <a:off x="1253728" y="2333130"/>
            <a:ext cx="3064778" cy="2300730"/>
          </a:xfrm>
          <a:prstGeom prst="rect">
            <a:avLst/>
          </a:prstGeom>
          <a:ln w="9525"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59200"/>
          </a:xfrm>
          <a:prstGeom prst="rect">
            <a:avLst/>
          </a:prstGeom>
        </p:spPr>
        <p:txBody>
          <a:bodyPr anchor="ctr"/>
          <a:lstStyle>
            <a:lvl1pPr algn="ctr">
              <a:defRPr sz="27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3" name="Zástupný symbol pro text 4"/>
          <p:cNvSpPr>
            <a:spLocks noGrp="1"/>
          </p:cNvSpPr>
          <p:nvPr>
            <p:ph type="body" sz="quarter" idx="18"/>
          </p:nvPr>
        </p:nvSpPr>
        <p:spPr>
          <a:xfrm>
            <a:off x="4839781" y="4781550"/>
            <a:ext cx="3064778" cy="1332220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2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11" name="Zástupný symbol pro obrázek 7"/>
          <p:cNvSpPr>
            <a:spLocks noGrp="1"/>
          </p:cNvSpPr>
          <p:nvPr>
            <p:ph type="pic" sz="quarter" idx="20"/>
          </p:nvPr>
        </p:nvSpPr>
        <p:spPr>
          <a:xfrm>
            <a:off x="4839781" y="2333130"/>
            <a:ext cx="3064778" cy="2300730"/>
          </a:xfrm>
          <a:prstGeom prst="rect">
            <a:avLst/>
          </a:prstGeom>
          <a:ln w="9525"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426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rázky s popis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023456" y="4232638"/>
            <a:ext cx="1789603" cy="1772745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2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5"/>
          </p:nvPr>
        </p:nvSpPr>
        <p:spPr>
          <a:xfrm>
            <a:off x="1023455" y="2328849"/>
            <a:ext cx="1789602" cy="1752959"/>
          </a:xfrm>
          <a:prstGeom prst="rect">
            <a:avLst/>
          </a:prstGeom>
          <a:ln w="9525"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9" name="Zástupný symbol pro obrázek 7"/>
          <p:cNvSpPr>
            <a:spLocks noGrp="1"/>
          </p:cNvSpPr>
          <p:nvPr>
            <p:ph type="pic" sz="quarter" idx="16"/>
          </p:nvPr>
        </p:nvSpPr>
        <p:spPr>
          <a:xfrm>
            <a:off x="3671636" y="2328849"/>
            <a:ext cx="1790100" cy="1752533"/>
          </a:xfrm>
          <a:prstGeom prst="rect">
            <a:avLst/>
          </a:prstGeom>
          <a:ln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10" name="Zástupný symbol pro obrázek 7"/>
          <p:cNvSpPr>
            <a:spLocks noGrp="1"/>
          </p:cNvSpPr>
          <p:nvPr>
            <p:ph type="pic" sz="quarter" idx="17"/>
          </p:nvPr>
        </p:nvSpPr>
        <p:spPr>
          <a:xfrm>
            <a:off x="6330943" y="2328849"/>
            <a:ext cx="1789603" cy="1752533"/>
          </a:xfrm>
          <a:prstGeom prst="rect">
            <a:avLst/>
          </a:prstGeom>
          <a:ln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59200"/>
          </a:xfrm>
          <a:prstGeom prst="rect">
            <a:avLst/>
          </a:prstGeom>
        </p:spPr>
        <p:txBody>
          <a:bodyPr anchor="ctr"/>
          <a:lstStyle>
            <a:lvl1pPr algn="ctr">
              <a:defRPr sz="27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3" name="Zástupný symbol pro text 4"/>
          <p:cNvSpPr>
            <a:spLocks noGrp="1"/>
          </p:cNvSpPr>
          <p:nvPr>
            <p:ph type="body" sz="quarter" idx="18"/>
          </p:nvPr>
        </p:nvSpPr>
        <p:spPr>
          <a:xfrm>
            <a:off x="6330943" y="4232638"/>
            <a:ext cx="1789603" cy="1772745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2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14" name="Zástupný symbol pro text 4"/>
          <p:cNvSpPr>
            <a:spLocks noGrp="1"/>
          </p:cNvSpPr>
          <p:nvPr>
            <p:ph type="body" sz="quarter" idx="19"/>
          </p:nvPr>
        </p:nvSpPr>
        <p:spPr>
          <a:xfrm>
            <a:off x="3671636" y="4232638"/>
            <a:ext cx="1790100" cy="1772745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2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322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trana se jménem auto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654909" y="2295525"/>
            <a:ext cx="7729151" cy="2295526"/>
          </a:xfrm>
          <a:prstGeom prst="rect">
            <a:avLst/>
          </a:prstGeom>
        </p:spPr>
        <p:txBody>
          <a:bodyPr lIns="0" anchor="ctr"/>
          <a:lstStyle>
            <a:lvl1pPr algn="l">
              <a:defRPr sz="36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654909" y="6025275"/>
            <a:ext cx="1475366" cy="230660"/>
          </a:xfrm>
          <a:prstGeom prst="rect">
            <a:avLst/>
          </a:prstGeom>
        </p:spPr>
        <p:txBody>
          <a:bodyPr lIns="18000"/>
          <a:lstStyle>
            <a:lvl1pPr algn="l">
              <a:defRPr sz="825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900"/>
            </a:lvl2pPr>
            <a:lvl3pPr>
              <a:defRPr sz="825"/>
            </a:lvl3pPr>
            <a:lvl4pPr>
              <a:defRPr sz="788"/>
            </a:lvl4pPr>
            <a:lvl5pPr>
              <a:defRPr sz="788"/>
            </a:lvl5pPr>
          </a:lstStyle>
          <a:p>
            <a:pPr lvl="0"/>
            <a:r>
              <a:rPr lang="cs-CZ" dirty="0"/>
              <a:t>1. LEDNA 2020</a:t>
            </a:r>
          </a:p>
        </p:txBody>
      </p:sp>
      <p:sp>
        <p:nvSpPr>
          <p:cNvPr id="6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654909" y="4924428"/>
            <a:ext cx="2081149" cy="718143"/>
          </a:xfrm>
          <a:prstGeom prst="rect">
            <a:avLst/>
          </a:prstGeom>
        </p:spPr>
        <p:txBody>
          <a:bodyPr lIns="18000"/>
          <a:lstStyle>
            <a:lvl1pPr algn="l">
              <a:defRPr sz="900" b="1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900"/>
            </a:lvl2pPr>
            <a:lvl3pPr>
              <a:defRPr sz="825"/>
            </a:lvl3pPr>
            <a:lvl4pPr>
              <a:defRPr sz="788"/>
            </a:lvl4pPr>
            <a:lvl5pPr>
              <a:defRPr sz="788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39554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rovnání"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text 11"/>
          <p:cNvSpPr>
            <a:spLocks noGrp="1"/>
          </p:cNvSpPr>
          <p:nvPr>
            <p:ph type="body" sz="quarter" idx="11"/>
          </p:nvPr>
        </p:nvSpPr>
        <p:spPr>
          <a:xfrm>
            <a:off x="628651" y="1726253"/>
            <a:ext cx="3776024" cy="424091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12"/>
          </p:nvPr>
        </p:nvSpPr>
        <p:spPr>
          <a:xfrm>
            <a:off x="4739326" y="1726250"/>
            <a:ext cx="3776024" cy="424057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7" name="Zástupný symbol pro text 16"/>
          <p:cNvSpPr>
            <a:spLocks noGrp="1"/>
          </p:cNvSpPr>
          <p:nvPr>
            <p:ph type="body" sz="quarter" idx="13"/>
          </p:nvPr>
        </p:nvSpPr>
        <p:spPr>
          <a:xfrm>
            <a:off x="4739326" y="394085"/>
            <a:ext cx="3776024" cy="10416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100"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8" name="Zástupný symbol pro text 16"/>
          <p:cNvSpPr>
            <a:spLocks noGrp="1"/>
          </p:cNvSpPr>
          <p:nvPr>
            <p:ph type="body" sz="quarter" idx="14"/>
          </p:nvPr>
        </p:nvSpPr>
        <p:spPr>
          <a:xfrm>
            <a:off x="628651" y="394085"/>
            <a:ext cx="3776024" cy="10416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100"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78293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>
          <a:xfrm>
            <a:off x="795466" y="1861751"/>
            <a:ext cx="7658100" cy="3146854"/>
          </a:xfrm>
          <a:prstGeom prst="rect">
            <a:avLst/>
          </a:prstGeom>
        </p:spPr>
        <p:txBody>
          <a:bodyPr anchor="ctr"/>
          <a:lstStyle>
            <a:lvl1pPr algn="l">
              <a:defRPr sz="3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2"/>
          </p:nvPr>
        </p:nvSpPr>
        <p:spPr>
          <a:xfrm>
            <a:off x="795466" y="5219700"/>
            <a:ext cx="3797966" cy="1066800"/>
          </a:xfrm>
          <a:prstGeom prst="rect">
            <a:avLst/>
          </a:prstGeom>
        </p:spPr>
        <p:txBody>
          <a:bodyPr anchor="t"/>
          <a:lstStyle>
            <a:lvl1pPr algn="l">
              <a:defRPr sz="9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838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_sociální sít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>
          <a:xfrm>
            <a:off x="795466" y="1861751"/>
            <a:ext cx="7658100" cy="3146854"/>
          </a:xfrm>
          <a:prstGeom prst="rect">
            <a:avLst/>
          </a:prstGeom>
        </p:spPr>
        <p:txBody>
          <a:bodyPr lIns="90000" anchor="ctr"/>
          <a:lstStyle>
            <a:lvl1pPr algn="l">
              <a:defRPr sz="3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60" y="5237205"/>
            <a:ext cx="1362459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20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á 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629102" y="1810800"/>
            <a:ext cx="7729151" cy="3240000"/>
          </a:xfrm>
          <a:prstGeom prst="rect">
            <a:avLst/>
          </a:prstGeom>
        </p:spPr>
        <p:txBody>
          <a:bodyPr anchor="ctr"/>
          <a:lstStyle>
            <a:lvl1pPr algn="l">
              <a:defRPr sz="3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9100" y="6170403"/>
            <a:ext cx="332088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4224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á kapitola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629102" y="1810800"/>
            <a:ext cx="7729151" cy="3240000"/>
          </a:xfrm>
          <a:prstGeom prst="rect">
            <a:avLst/>
          </a:prstGeom>
        </p:spPr>
        <p:txBody>
          <a:bodyPr anchor="ctr"/>
          <a:lstStyle>
            <a:lvl1pPr algn="l">
              <a:defRPr sz="3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9100" y="6170403"/>
            <a:ext cx="332088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629102" y="5050802"/>
            <a:ext cx="7729151" cy="818777"/>
          </a:xfrm>
          <a:prstGeom prst="rect">
            <a:avLst/>
          </a:prstGeom>
        </p:spPr>
        <p:txBody>
          <a:bodyPr lIns="18000"/>
          <a:lstStyle>
            <a:lvl1pPr algn="l">
              <a:defRPr sz="1050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900"/>
            </a:lvl2pPr>
            <a:lvl3pPr>
              <a:defRPr sz="825"/>
            </a:lvl3pPr>
            <a:lvl4pPr>
              <a:defRPr sz="788"/>
            </a:lvl4pPr>
            <a:lvl5pPr>
              <a:defRPr sz="788"/>
            </a:lvl5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804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1592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27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>
          <a:xfrm>
            <a:off x="628650" y="6170403"/>
            <a:ext cx="332088" cy="395417"/>
          </a:xfrm>
        </p:spPr>
        <p:txBody>
          <a:bodyPr/>
          <a:lstStyle/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4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628650" y="2088000"/>
            <a:ext cx="7886700" cy="3960000"/>
          </a:xfrm>
          <a:prstGeom prst="rect">
            <a:avLst/>
          </a:prstGeom>
          <a:noFill/>
          <a:ln>
            <a:noFill/>
          </a:ln>
        </p:spPr>
        <p:txBody>
          <a:bodyPr numCol="1" anchor="t"/>
          <a:lstStyle>
            <a:lvl1pPr marL="0" indent="0" algn="l">
              <a:lnSpc>
                <a:spcPct val="150000"/>
              </a:lnSpc>
              <a:buFont typeface="Arial" panose="020B0604020202020204" pitchFamily="34" charset="0"/>
              <a:buNone/>
              <a:defRPr sz="15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            </a:t>
            </a:r>
          </a:p>
        </p:txBody>
      </p:sp>
    </p:spTree>
    <p:extLst>
      <p:ext uri="{BB962C8B-B14F-4D97-AF65-F5344CB8AC3E}">
        <p14:creationId xmlns:p14="http://schemas.microsoft.com/office/powerpoint/2010/main" val="275355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8650" y="6170400"/>
            <a:ext cx="332088" cy="396000"/>
          </a:xfrm>
        </p:spPr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628650" y="1728000"/>
            <a:ext cx="7886700" cy="4320000"/>
          </a:xfrm>
        </p:spPr>
        <p:txBody>
          <a:bodyPr/>
          <a:lstStyle>
            <a:lvl1pPr>
              <a:defRPr sz="135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4538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628650" y="1728219"/>
            <a:ext cx="7886700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260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" y="0"/>
            <a:ext cx="381101" cy="685800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808" y="5913056"/>
            <a:ext cx="4044192" cy="94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67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7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2896D4"/>
          </a:solidFill>
          <a:latin typeface="AvenirNext LT Pro Bold" panose="020B0804020202020204" pitchFamily="34" charset="-18"/>
          <a:ea typeface="Roboto Slab" pitchFamily="2" charset="0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52169"/>
            <a:ext cx="568154" cy="3156928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808" y="5913056"/>
            <a:ext cx="4044192" cy="94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51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96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b="1" kern="1200">
          <a:solidFill>
            <a:srgbClr val="2896D4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18200"/>
            <a:ext cx="9144000" cy="53980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" y="1809750"/>
            <a:ext cx="76279" cy="3238500"/>
          </a:xfrm>
          <a:prstGeom prst="rect">
            <a:avLst/>
          </a:prstGeom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9100" y="6314845"/>
            <a:ext cx="332088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8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2896D4"/>
          </a:solidFill>
          <a:latin typeface="AvenirNext LT Pro Bold" panose="020B0804020202020204" pitchFamily="34" charset="-18"/>
          <a:ea typeface="Roboto Slab" pitchFamily="2" charset="0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18200"/>
            <a:ext cx="9144000" cy="53980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4522197" y="-345401"/>
            <a:ext cx="99609" cy="3971759"/>
          </a:xfrm>
          <a:prstGeom prst="rect">
            <a:avLst/>
          </a:prstGeom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9100" y="6307139"/>
            <a:ext cx="332088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968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2896D4"/>
          </a:solidFill>
          <a:latin typeface="AvenirNext LT Pro Bold" panose="020B0804020202020204" pitchFamily="34" charset="-18"/>
          <a:ea typeface="Roboto Slab" pitchFamily="2" charset="0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18200"/>
            <a:ext cx="9144000" cy="5398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58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728000"/>
            <a:ext cx="7886700" cy="4320000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9100" y="6315685"/>
            <a:ext cx="332088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221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3" r:id="rId2"/>
    <p:sldLayoutId id="2147483687" r:id="rId3"/>
    <p:sldLayoutId id="2147483690" r:id="rId4"/>
    <p:sldLayoutId id="2147483691" r:id="rId5"/>
    <p:sldLayoutId id="2147483675" r:id="rId6"/>
    <p:sldLayoutId id="2147483693" r:id="rId7"/>
    <p:sldLayoutId id="2147483686" r:id="rId8"/>
    <p:sldLayoutId id="2147483699" r:id="rId9"/>
    <p:sldLayoutId id="2147483700" r:id="rId10"/>
  </p:sldLayoutIdLst>
  <p:hf hdr="0" ftr="0" dt="0"/>
  <p:txStyles>
    <p:titleStyle>
      <a:lvl1pPr algn="ctr" defTabSz="685800" rtl="0" eaLnBrk="1" latinLnBrk="0" hangingPunct="1">
        <a:lnSpc>
          <a:spcPct val="113000"/>
        </a:lnSpc>
        <a:spcBef>
          <a:spcPct val="0"/>
        </a:spcBef>
        <a:buNone/>
        <a:defRPr sz="2700" b="1" kern="1200">
          <a:solidFill>
            <a:srgbClr val="2896D4"/>
          </a:solidFill>
          <a:latin typeface="Segoe UI" panose="020B0502040204020203" pitchFamily="34" charset="0"/>
          <a:ea typeface="Roboto Slab" pitchFamily="2" charset="0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114000"/>
        </a:lnSpc>
        <a:spcBef>
          <a:spcPts val="750"/>
        </a:spcBef>
        <a:buClr>
          <a:srgbClr val="2896D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114000"/>
        </a:lnSpc>
        <a:spcBef>
          <a:spcPts val="375"/>
        </a:spcBef>
        <a:buClr>
          <a:srgbClr val="2896D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114000"/>
        </a:lnSpc>
        <a:spcBef>
          <a:spcPts val="375"/>
        </a:spcBef>
        <a:buClr>
          <a:srgbClr val="2896D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114000"/>
        </a:lnSpc>
        <a:spcBef>
          <a:spcPts val="375"/>
        </a:spcBef>
        <a:buClr>
          <a:srgbClr val="2896D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114000"/>
        </a:lnSpc>
        <a:spcBef>
          <a:spcPts val="375"/>
        </a:spcBef>
        <a:buClr>
          <a:srgbClr val="2896D4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18200"/>
            <a:ext cx="9144000" cy="539800"/>
          </a:xfrm>
          <a:prstGeom prst="rect">
            <a:avLst/>
          </a:prstGeom>
        </p:spPr>
      </p:pic>
      <p:pic>
        <p:nvPicPr>
          <p:cNvPr id="3" name="Obrázek 2"/>
          <p:cNvPicPr>
            <a:picLocks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714175" y="1306325"/>
            <a:ext cx="115200" cy="1341900"/>
          </a:xfrm>
          <a:prstGeom prst="rect">
            <a:avLst/>
          </a:prstGeom>
        </p:spPr>
      </p:pic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9100" y="6314840"/>
            <a:ext cx="332100" cy="396000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278681" y="1306325"/>
            <a:ext cx="115200" cy="134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98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b="1" kern="1200">
          <a:solidFill>
            <a:srgbClr val="2896D4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514849" y="1270624"/>
            <a:ext cx="114305" cy="1342976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181174" y="1269631"/>
            <a:ext cx="114305" cy="1342976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848517" y="1269637"/>
            <a:ext cx="114304" cy="1342964"/>
          </a:xfrm>
          <a:prstGeom prst="rect">
            <a:avLst/>
          </a:prstGeom>
        </p:spPr>
      </p:pic>
      <p:sp>
        <p:nvSpPr>
          <p:cNvPr id="12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8650" y="6314842"/>
            <a:ext cx="332100" cy="396000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18200"/>
            <a:ext cx="9144000" cy="53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39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b="1" kern="1200">
          <a:solidFill>
            <a:srgbClr val="2896D4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896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10" name="Zástupný symbol pro text 9"/>
          <p:cNvSpPr>
            <a:spLocks noGrp="1"/>
          </p:cNvSpPr>
          <p:nvPr>
            <p:ph type="body" idx="1"/>
          </p:nvPr>
        </p:nvSpPr>
        <p:spPr>
          <a:xfrm>
            <a:off x="628650" y="1728000"/>
            <a:ext cx="7886700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" name="Obdélník 1"/>
          <p:cNvSpPr/>
          <p:nvPr userDrawn="1"/>
        </p:nvSpPr>
        <p:spPr>
          <a:xfrm>
            <a:off x="628650" y="6193485"/>
            <a:ext cx="327334" cy="230832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fld id="{7EB3CF81-40B1-461F-ABB1-DF8E3BDEAF2C}" type="slidenum">
              <a:rPr lang="cs-CZ" sz="90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pPr/>
              <a:t>‹#›</a:t>
            </a:fld>
            <a:endParaRPr lang="cs-CZ" sz="135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18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685800" rtl="0" eaLnBrk="1" latinLnBrk="0" hangingPunct="1">
        <a:lnSpc>
          <a:spcPct val="113000"/>
        </a:lnSpc>
        <a:spcBef>
          <a:spcPct val="0"/>
        </a:spcBef>
        <a:buNone/>
        <a:defRPr sz="2700" b="1" kern="1200">
          <a:solidFill>
            <a:schemeClr val="bg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114000"/>
        </a:lnSpc>
        <a:spcBef>
          <a:spcPts val="750"/>
        </a:spcBef>
        <a:buClr>
          <a:schemeClr val="bg1"/>
        </a:buClr>
        <a:buFont typeface="Wingdings" panose="05000000000000000000" pitchFamily="2" charset="2"/>
        <a:buChar char="§"/>
        <a:defRPr sz="15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bg1"/>
        </a:buClr>
        <a:buFont typeface="Wingdings" panose="05000000000000000000" pitchFamily="2" charset="2"/>
        <a:buChar char="§"/>
        <a:defRPr sz="135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bg1"/>
        </a:buClr>
        <a:buFont typeface="Wingdings" panose="05000000000000000000" pitchFamily="2" charset="2"/>
        <a:buChar char="§"/>
        <a:defRPr sz="135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bg1"/>
        </a:buClr>
        <a:buFont typeface="Wingdings" panose="05000000000000000000" pitchFamily="2" charset="2"/>
        <a:buChar char="§"/>
        <a:defRPr sz="135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bg1"/>
        </a:buClr>
        <a:buFont typeface="Wingdings" panose="05000000000000000000" pitchFamily="2" charset="2"/>
        <a:buChar char="§"/>
        <a:defRPr sz="135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Digitální finance</a:t>
            </a:r>
          </a:p>
          <a:p>
            <a:r>
              <a:rPr lang="cs-CZ" sz="1800" b="1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Rozvoj a inovace finančních produktů – Vysoká škola ekonomická v Praze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28. 2. 2025 </a:t>
            </a:r>
          </a:p>
        </p:txBody>
      </p:sp>
    </p:spTree>
    <p:extLst>
      <p:ext uri="{BB962C8B-B14F-4D97-AF65-F5344CB8AC3E}">
        <p14:creationId xmlns:p14="http://schemas.microsoft.com/office/powerpoint/2010/main" val="378231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Platby: Platební podvody, návrhy PSD3 a PSR, otevření systému CERTIS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2</a:t>
            </a:fld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628650" y="1523350"/>
            <a:ext cx="7886700" cy="4524650"/>
          </a:xfrm>
        </p:spPr>
        <p:txBody>
          <a:bodyPr>
            <a:normAutofit/>
          </a:bodyPr>
          <a:lstStyle/>
          <a:p>
            <a:pPr marL="355600" indent="-355600" algn="just">
              <a:spcBef>
                <a:spcPts val="0"/>
              </a:spcBef>
              <a:spcAft>
                <a:spcPts val="800"/>
              </a:spcAft>
            </a:pPr>
            <a:endParaRPr lang="cs-CZ" sz="2400" dirty="0"/>
          </a:p>
          <a:p>
            <a:endParaRPr lang="cs-CZ" dirty="0"/>
          </a:p>
        </p:txBody>
      </p:sp>
      <p:sp>
        <p:nvSpPr>
          <p:cNvPr id="5" name="Zástupný symbol pro text 7">
            <a:extLst>
              <a:ext uri="{FF2B5EF4-FFF2-40B4-BE49-F238E27FC236}">
                <a16:creationId xmlns:a16="http://schemas.microsoft.com/office/drawing/2014/main" id="{6AFBC798-AF69-4D55-B9E0-0117B42E4086}"/>
              </a:ext>
            </a:extLst>
          </p:cNvPr>
          <p:cNvSpPr txBox="1">
            <a:spLocks/>
          </p:cNvSpPr>
          <p:nvPr/>
        </p:nvSpPr>
        <p:spPr>
          <a:xfrm>
            <a:off x="628650" y="1728000"/>
            <a:ext cx="7886700" cy="4320000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114000"/>
              </a:lnSpc>
              <a:spcBef>
                <a:spcPts val="75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5143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8572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12001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15430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Char char="-"/>
            </a:pPr>
            <a:r>
              <a:rPr lang="cs-CZ" sz="1600" dirty="0"/>
              <a:t>Vysoká úroveň bezhotovostního placení v ČR - růst počtu karetních </a:t>
            </a:r>
            <a:r>
              <a:rPr lang="cs-CZ" sz="1600"/>
              <a:t>transakcí </a:t>
            </a:r>
            <a:br>
              <a:rPr lang="cs-CZ" sz="1600"/>
            </a:br>
            <a:r>
              <a:rPr lang="cs-CZ" sz="1600"/>
              <a:t>a </a:t>
            </a:r>
            <a:r>
              <a:rPr lang="cs-CZ" sz="1600" dirty="0"/>
              <a:t>okamžitých plateb</a:t>
            </a:r>
          </a:p>
          <a:p>
            <a:pPr algn="just">
              <a:buFontTx/>
              <a:buChar char="-"/>
            </a:pPr>
            <a:r>
              <a:rPr lang="cs-CZ" sz="1600" dirty="0"/>
              <a:t>Rozvoj finančních produktů: např. </a:t>
            </a:r>
            <a:r>
              <a:rPr lang="cs-CZ" sz="1600" dirty="0" err="1"/>
              <a:t>Qerko</a:t>
            </a:r>
            <a:r>
              <a:rPr lang="cs-CZ" sz="1600" dirty="0"/>
              <a:t>, platby na kontakt, platby kryptoměnami,                   rozvoj tzv. otevřených financí, růst využívání Bank </a:t>
            </a:r>
            <a:r>
              <a:rPr lang="cs-CZ" sz="1600" dirty="0" err="1"/>
              <a:t>iD</a:t>
            </a:r>
            <a:endParaRPr lang="cs-CZ" sz="1600" dirty="0"/>
          </a:p>
          <a:p>
            <a:pPr algn="just">
              <a:buFontTx/>
              <a:buChar char="-"/>
            </a:pPr>
            <a:r>
              <a:rPr lang="cs-CZ" sz="1600" dirty="0"/>
              <a:t>Růst platebních podvodů – AI, sociální inženýrství</a:t>
            </a:r>
          </a:p>
          <a:p>
            <a:pPr algn="just">
              <a:buFontTx/>
              <a:buChar char="-"/>
            </a:pPr>
            <a:r>
              <a:rPr lang="cs-CZ" sz="1600" dirty="0"/>
              <a:t>Otevření platebních systémů s neodvolatelností zúčtování (v ČR CERTIS) od dubna 2025 i pro nebankovní poskytovatele.</a:t>
            </a:r>
          </a:p>
          <a:p>
            <a:pPr algn="just"/>
            <a:r>
              <a:rPr lang="cs-CZ" sz="1600" dirty="0">
                <a:latin typeface="+mn-lt"/>
                <a:ea typeface="Calibri" panose="020F0502020204030204" pitchFamily="34" charset="0"/>
              </a:rPr>
              <a:t>Příprava</a:t>
            </a:r>
            <a:r>
              <a:rPr lang="cs-CZ" sz="1600" b="1" dirty="0">
                <a:latin typeface="+mn-lt"/>
                <a:ea typeface="Calibri" panose="020F0502020204030204" pitchFamily="34" charset="0"/>
              </a:rPr>
              <a:t> PSD3/PSR</a:t>
            </a:r>
          </a:p>
          <a:p>
            <a:pPr lvl="1" algn="just">
              <a:buFontTx/>
              <a:buChar char="-"/>
            </a:pPr>
            <a:r>
              <a:rPr lang="cs-CZ" sz="1600" dirty="0">
                <a:latin typeface="+mn-lt"/>
                <a:ea typeface="Calibri" panose="020F0502020204030204" pitchFamily="34" charset="0"/>
              </a:rPr>
              <a:t>R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eakce na technologický vývoj i náprava pravidel</a:t>
            </a:r>
          </a:p>
          <a:p>
            <a:pPr lvl="1" algn="just">
              <a:buFontTx/>
              <a:buChar char="-"/>
            </a:pP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Snaha o větší ochranu klientů, např. monitoring, prevence,…</a:t>
            </a:r>
          </a:p>
          <a:p>
            <a:pPr lvl="1" algn="just">
              <a:buFontTx/>
              <a:buChar char="-"/>
            </a:pPr>
            <a:r>
              <a:rPr lang="cs-CZ" sz="1600" dirty="0">
                <a:latin typeface="+mn-lt"/>
                <a:ea typeface="Calibri" panose="020F0502020204030204" pitchFamily="34" charset="0"/>
              </a:rPr>
              <a:t>Z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avedení povinné výměny dat o podvodech mezi </a:t>
            </a:r>
            <a:r>
              <a:rPr lang="cs-CZ" sz="1600" dirty="0" err="1">
                <a:effectLst/>
                <a:latin typeface="+mn-lt"/>
                <a:ea typeface="Calibri" panose="020F0502020204030204" pitchFamily="34" charset="0"/>
              </a:rPr>
              <a:t>PSPs</a:t>
            </a:r>
            <a:endParaRPr lang="cs-CZ" sz="1600" dirty="0">
              <a:effectLst/>
              <a:latin typeface="+mn-lt"/>
              <a:ea typeface="Calibri" panose="020F0502020204030204" pitchFamily="34" charset="0"/>
            </a:endParaRPr>
          </a:p>
          <a:p>
            <a:pPr lvl="1" algn="just">
              <a:buFontTx/>
              <a:buChar char="-"/>
            </a:pP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„IBAN </a:t>
            </a:r>
            <a:r>
              <a:rPr lang="cs-CZ" sz="1600" dirty="0" err="1">
                <a:effectLst/>
                <a:latin typeface="+mn-lt"/>
                <a:ea typeface="Calibri" panose="020F0502020204030204" pitchFamily="34" charset="0"/>
              </a:rPr>
              <a:t>check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“</a:t>
            </a:r>
          </a:p>
          <a:p>
            <a:pPr algn="just">
              <a:buFontTx/>
              <a:buChar char="-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cs-CZ" dirty="0"/>
          </a:p>
          <a:p>
            <a:pPr marL="685800" lvl="2" indent="0">
              <a:buFont typeface="Wingdings" panose="05000000000000000000" pitchFamily="2" charset="2"/>
              <a:buNone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0874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Vícefaktorové</a:t>
            </a:r>
            <a:r>
              <a:rPr lang="cs-CZ" dirty="0"/>
              <a:t> ověřování (SCA)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3</a:t>
            </a:fld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628650" y="1645750"/>
            <a:ext cx="7886700" cy="4524650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cs-CZ" sz="1600" dirty="0">
                <a:effectLst/>
                <a:latin typeface="+mn-lt"/>
                <a:ea typeface="MS Mincho" panose="02020609040205080304" pitchFamily="49" charset="-128"/>
              </a:rPr>
              <a:t>Snaha snižovat riziko zneužití platebních karet a předcházení podvodům</a:t>
            </a:r>
          </a:p>
          <a:p>
            <a:pPr algn="just">
              <a:buFontTx/>
              <a:buChar char="-"/>
            </a:pPr>
            <a:r>
              <a:rPr lang="cs-CZ" sz="1600" dirty="0">
                <a:latin typeface="+mn-lt"/>
                <a:ea typeface="MS Mincho" panose="02020609040205080304" pitchFamily="49" charset="-128"/>
              </a:rPr>
              <a:t>M</a:t>
            </a:r>
            <a:r>
              <a:rPr lang="cs-CZ" sz="1600" dirty="0">
                <a:effectLst/>
                <a:latin typeface="+mn-lt"/>
                <a:ea typeface="MS Mincho" panose="02020609040205080304" pitchFamily="49" charset="-128"/>
              </a:rPr>
              <a:t>inimálně </a:t>
            </a:r>
            <a:r>
              <a:rPr lang="cs-CZ" sz="1600" dirty="0" err="1">
                <a:effectLst/>
                <a:latin typeface="+mn-lt"/>
                <a:ea typeface="MS Mincho" panose="02020609040205080304" pitchFamily="49" charset="-128"/>
              </a:rPr>
              <a:t>dvoufaktorové</a:t>
            </a:r>
            <a:r>
              <a:rPr lang="cs-CZ" sz="1600" dirty="0">
                <a:effectLst/>
                <a:latin typeface="+mn-lt"/>
                <a:ea typeface="MS Mincho" panose="02020609040205080304" pitchFamily="49" charset="-128"/>
              </a:rPr>
              <a:t> ověření uživatele</a:t>
            </a:r>
          </a:p>
          <a:p>
            <a:pPr lvl="1" algn="just"/>
            <a:r>
              <a:rPr lang="cs-CZ" sz="1600" dirty="0">
                <a:effectLst/>
                <a:latin typeface="+mn-lt"/>
                <a:ea typeface="MS Mincho" panose="02020609040205080304" pitchFamily="49" charset="-128"/>
              </a:rPr>
              <a:t>kategorie držení/vlastnictví </a:t>
            </a:r>
          </a:p>
          <a:p>
            <a:pPr lvl="1" algn="just"/>
            <a:r>
              <a:rPr lang="cs-CZ" sz="1600" dirty="0">
                <a:effectLst/>
                <a:latin typeface="+mn-lt"/>
                <a:ea typeface="MS Mincho" panose="02020609040205080304" pitchFamily="49" charset="-128"/>
              </a:rPr>
              <a:t>kategorie znalosti</a:t>
            </a:r>
          </a:p>
          <a:p>
            <a:pPr lvl="1" algn="just"/>
            <a:r>
              <a:rPr lang="cs-CZ" sz="1600" dirty="0">
                <a:effectLst/>
                <a:latin typeface="+mn-lt"/>
                <a:ea typeface="MS Mincho" panose="02020609040205080304" pitchFamily="49" charset="-128"/>
              </a:rPr>
              <a:t>kategorie inherence/biometrie</a:t>
            </a:r>
          </a:p>
          <a:p>
            <a:pPr algn="just"/>
            <a:endParaRPr lang="cs-CZ" sz="1800" dirty="0">
              <a:effectLst/>
              <a:latin typeface="Calibri" panose="020F0502020204030204" pitchFamily="34" charset="0"/>
              <a:ea typeface="MS Mincho" panose="02020609040205080304" pitchFamily="49" charset="-128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830492A-BF50-4D9B-B815-BF86553DD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63485"/>
            <a:ext cx="4572000" cy="274320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823525E2-FB6A-4DDF-B2E2-65E3BDFF97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63485"/>
            <a:ext cx="4572000" cy="2743200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F5758A95-1A90-47DB-90B3-9989193E4508}"/>
              </a:ext>
            </a:extLst>
          </p:cNvPr>
          <p:cNvSpPr txBox="1"/>
          <p:nvPr/>
        </p:nvSpPr>
        <p:spPr>
          <a:xfrm>
            <a:off x="5956300" y="5998908"/>
            <a:ext cx="421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Wallarm</a:t>
            </a:r>
            <a:r>
              <a:rPr lang="en-US" sz="1400" dirty="0"/>
              <a:t> </a:t>
            </a:r>
            <a:r>
              <a:rPr lang="cs-CZ" sz="1400" dirty="0"/>
              <a:t>(</a:t>
            </a:r>
            <a:r>
              <a:rPr lang="en-US" sz="1400" dirty="0"/>
              <a:t>API security platform</a:t>
            </a:r>
            <a:r>
              <a:rPr lang="cs-CZ" sz="1400" dirty="0"/>
              <a:t>), 2025</a:t>
            </a:r>
          </a:p>
        </p:txBody>
      </p:sp>
    </p:spTree>
    <p:extLst>
      <p:ext uri="{BB962C8B-B14F-4D97-AF65-F5344CB8AC3E}">
        <p14:creationId xmlns:p14="http://schemas.microsoft.com/office/powerpoint/2010/main" val="2730592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2. Data: Open banking — open finance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628650" y="1645750"/>
            <a:ext cx="7886700" cy="4524650"/>
          </a:xfrm>
        </p:spPr>
        <p:txBody>
          <a:bodyPr>
            <a:normAutofit/>
          </a:bodyPr>
          <a:lstStyle/>
          <a:p>
            <a:pPr algn="just"/>
            <a:r>
              <a:rPr lang="cs-CZ" sz="1600" dirty="0"/>
              <a:t>Příprava nařízení o přístupu k finančním údajům – </a:t>
            </a:r>
            <a:r>
              <a:rPr lang="cs-CZ" sz="1600" b="1" dirty="0" err="1">
                <a:latin typeface="+mn-lt"/>
                <a:ea typeface="Calibri" panose="020F0502020204030204" pitchFamily="34" charset="0"/>
              </a:rPr>
              <a:t>FiDA</a:t>
            </a:r>
            <a:r>
              <a:rPr lang="cs-CZ" sz="1600" b="1" dirty="0">
                <a:latin typeface="+mn-lt"/>
                <a:ea typeface="Calibri" panose="020F0502020204030204" pitchFamily="34" charset="0"/>
              </a:rPr>
              <a:t> </a:t>
            </a:r>
          </a:p>
          <a:p>
            <a:pPr lvl="1" algn="just"/>
            <a:r>
              <a:rPr lang="cs-CZ" sz="1600" dirty="0">
                <a:latin typeface="+mn-lt"/>
                <a:ea typeface="Calibri" panose="020F0502020204030204" pitchFamily="34" charset="0"/>
              </a:rPr>
              <a:t>R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ozšíření rozsahu sdílených údajů</a:t>
            </a:r>
          </a:p>
          <a:p>
            <a:pPr lvl="1" algn="just"/>
            <a:r>
              <a:rPr lang="cs-CZ" sz="1600" dirty="0">
                <a:latin typeface="+mn-lt"/>
                <a:ea typeface="Calibri" panose="020F0502020204030204" pitchFamily="34" charset="0"/>
              </a:rPr>
              <a:t>P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rincip souhlasu osob se sdílením jejich dat</a:t>
            </a:r>
          </a:p>
          <a:p>
            <a:pPr lvl="1" algn="just"/>
            <a:r>
              <a:rPr lang="cs-CZ" sz="1600" dirty="0">
                <a:latin typeface="+mn-lt"/>
                <a:ea typeface="Calibri" panose="020F0502020204030204" pitchFamily="34" charset="0"/>
              </a:rPr>
              <a:t>„</a:t>
            </a:r>
            <a:r>
              <a:rPr lang="cs-CZ" sz="1600" dirty="0" err="1">
                <a:latin typeface="+mn-lt"/>
                <a:ea typeface="Calibri" panose="020F0502020204030204" pitchFamily="34" charset="0"/>
              </a:rPr>
              <a:t>Financial</a:t>
            </a:r>
            <a:r>
              <a:rPr lang="cs-CZ" sz="1600" dirty="0">
                <a:latin typeface="+mn-lt"/>
                <a:ea typeface="Calibri" panose="020F0502020204030204" pitchFamily="34" charset="0"/>
              </a:rPr>
              <a:t> </a:t>
            </a:r>
            <a:r>
              <a:rPr lang="cs-CZ" sz="1600" dirty="0" err="1">
                <a:latin typeface="+mn-lt"/>
                <a:ea typeface="Calibri" panose="020F0502020204030204" pitchFamily="34" charset="0"/>
              </a:rPr>
              <a:t>Information</a:t>
            </a:r>
            <a:r>
              <a:rPr lang="cs-CZ" sz="1600" dirty="0">
                <a:latin typeface="+mn-lt"/>
                <a:ea typeface="Calibri" panose="020F0502020204030204" pitchFamily="34" charset="0"/>
              </a:rPr>
              <a:t> </a:t>
            </a:r>
            <a:r>
              <a:rPr lang="cs-CZ" sz="1600" dirty="0" err="1">
                <a:latin typeface="+mn-lt"/>
                <a:ea typeface="Calibri" panose="020F0502020204030204" pitchFamily="34" charset="0"/>
              </a:rPr>
              <a:t>Service</a:t>
            </a:r>
            <a:r>
              <a:rPr lang="cs-CZ" sz="1600" dirty="0">
                <a:latin typeface="+mn-lt"/>
                <a:ea typeface="Calibri" panose="020F0502020204030204" pitchFamily="34" charset="0"/>
              </a:rPr>
              <a:t> </a:t>
            </a:r>
            <a:r>
              <a:rPr lang="cs-CZ" sz="1600" dirty="0" err="1">
                <a:latin typeface="+mn-lt"/>
                <a:ea typeface="Calibri" panose="020F0502020204030204" pitchFamily="34" charset="0"/>
              </a:rPr>
              <a:t>Providers</a:t>
            </a:r>
            <a:r>
              <a:rPr lang="cs-CZ" sz="1600" dirty="0">
                <a:latin typeface="+mn-lt"/>
                <a:ea typeface="Calibri" panose="020F0502020204030204" pitchFamily="34" charset="0"/>
              </a:rPr>
              <a:t> (FISP)“ – nutná licence</a:t>
            </a:r>
          </a:p>
          <a:p>
            <a:pPr lvl="1" algn="just"/>
            <a:r>
              <a:rPr lang="cs-CZ" sz="1600" dirty="0">
                <a:latin typeface="+mn-lt"/>
                <a:ea typeface="Calibri" panose="020F0502020204030204" pitchFamily="34" charset="0"/>
              </a:rPr>
              <a:t>Náklady pro finanční instituce</a:t>
            </a:r>
          </a:p>
          <a:p>
            <a:pPr algn="just"/>
            <a:r>
              <a:rPr lang="cs-CZ" sz="1600" b="1" dirty="0">
                <a:effectLst/>
                <a:latin typeface="+mn-lt"/>
                <a:ea typeface="Calibri" panose="020F0502020204030204" pitchFamily="34" charset="0"/>
              </a:rPr>
              <a:t>Open banking</a:t>
            </a:r>
          </a:p>
          <a:p>
            <a:pPr lvl="1" algn="just"/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Využívání poskytovatele třetí strany</a:t>
            </a:r>
          </a:p>
          <a:p>
            <a:pPr lvl="1" algn="just"/>
            <a:r>
              <a:rPr lang="cs-CZ" sz="1600" dirty="0">
                <a:latin typeface="+mn-lt"/>
                <a:ea typeface="Calibri" panose="020F0502020204030204" pitchFamily="34" charset="0"/>
              </a:rPr>
              <a:t>O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tevřená rozhraní pro programování aplikací nebo rozhraní API</a:t>
            </a:r>
          </a:p>
          <a:p>
            <a:pPr lvl="1" algn="just"/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132,2 milionu uživatelů v rámci EU (odhad 2024)</a:t>
            </a:r>
          </a:p>
          <a:p>
            <a:pPr algn="just">
              <a:buFontTx/>
              <a:buChar char="-"/>
            </a:pPr>
            <a:endParaRPr lang="cs-CZ" sz="1800" dirty="0">
              <a:effectLst/>
              <a:latin typeface="Calibri" panose="020F0502020204030204" pitchFamily="34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9315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2F8105-1FEC-4729-A691-E5505C5CA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Zákon o digitalizaci finančního trhu (ZDFT): DORA, MICA, platební systémy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09C9130-8472-49A4-8527-91B3AEE4A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5</a:t>
            </a:fld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68FC94D-0AFF-4076-8DD7-EB820AE42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1600" b="1" dirty="0"/>
              <a:t>Zákon o digitalizaci finančního trhu</a:t>
            </a:r>
          </a:p>
          <a:p>
            <a:pPr lvl="1" algn="just"/>
            <a:r>
              <a:rPr lang="cs-CZ" sz="1600" dirty="0">
                <a:latin typeface="+mn-lt"/>
              </a:rPr>
              <a:t>V ČR od 15. 2. 2025 účinný zákon o digitalizaci finančního trhu</a:t>
            </a:r>
            <a:endParaRPr lang="cs-CZ" sz="1600" b="1" dirty="0">
              <a:latin typeface="+mn-lt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+mn-lt"/>
              </a:rPr>
              <a:t>Implementace nařízení </a:t>
            </a:r>
            <a:r>
              <a:rPr lang="cs-CZ" sz="1600" b="1" dirty="0" err="1"/>
              <a:t>MiCA</a:t>
            </a:r>
            <a:r>
              <a:rPr lang="cs-CZ" sz="1600" dirty="0"/>
              <a:t> - jednotné požadavky pro veřejné nabízení kryptoaktiv a pro jejich přijetí k obchodování a dále požadavky pro poskytování služeb souvisejících s kryptoaktivy: licence u ČNB, transparentnost, povinnosti týkající se ochrany uživatelů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dirty="0"/>
              <a:t>Implementace nařízení </a:t>
            </a:r>
            <a:r>
              <a:rPr lang="cs-CZ" sz="1600" b="1" dirty="0"/>
              <a:t>DORA</a:t>
            </a:r>
            <a:r>
              <a:rPr lang="cs-CZ" sz="1600" dirty="0"/>
              <a:t> – cílem je zvýšit odolnost finančních institucí vůči dynamicky se vyvíjejícím digitálním hrozbám: jednotné požadavky na bezpečnost sítí a informačních systémů, povinnost sdílení informací o kybernetických hrozbách, řízení rizik atd.</a:t>
            </a:r>
            <a:endParaRPr lang="cs-CZ" sz="1600" b="1" dirty="0"/>
          </a:p>
          <a:p>
            <a:pPr algn="just"/>
            <a:r>
              <a:rPr lang="cs-CZ" sz="1600" b="1" dirty="0"/>
              <a:t>Kryptoměny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dirty="0"/>
              <a:t>Změna zdanění příjmu z kryptoměn – obdobné jako u zdanění cenných papírů: </a:t>
            </a:r>
          </a:p>
          <a:p>
            <a:pPr marL="342900" lvl="1" indent="0" algn="just">
              <a:buNone/>
            </a:pPr>
            <a:r>
              <a:rPr lang="cs-CZ" sz="1600" dirty="0"/>
              <a:t>    </a:t>
            </a:r>
            <a:r>
              <a:rPr lang="cs-CZ" sz="1600" b="1" dirty="0"/>
              <a:t>časový test </a:t>
            </a:r>
            <a:r>
              <a:rPr lang="cs-CZ" sz="1600" dirty="0"/>
              <a:t>– 3 roky, </a:t>
            </a:r>
            <a:r>
              <a:rPr lang="cs-CZ" sz="1600" b="1" dirty="0"/>
              <a:t>hodnotový test </a:t>
            </a:r>
            <a:r>
              <a:rPr lang="cs-CZ" sz="1600" dirty="0"/>
              <a:t>– 100 000 Kč/rok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b="1" dirty="0"/>
              <a:t>Právo na platební účet</a:t>
            </a:r>
            <a:r>
              <a:rPr lang="cs-CZ" sz="1600" dirty="0"/>
              <a:t> pro poskytovatele služeb souvisejících s </a:t>
            </a:r>
            <a:r>
              <a:rPr lang="cs-CZ" sz="1600" dirty="0" err="1"/>
              <a:t>kryptoaktivy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146807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Digitální identita: Bank </a:t>
            </a:r>
            <a:r>
              <a:rPr lang="cs-CZ" dirty="0" err="1"/>
              <a:t>iD</a:t>
            </a:r>
            <a:r>
              <a:rPr lang="cs-CZ" dirty="0"/>
              <a:t> a EUDIW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628650" y="1523350"/>
            <a:ext cx="7886700" cy="4524650"/>
          </a:xfrm>
        </p:spPr>
        <p:txBody>
          <a:bodyPr>
            <a:normAutofit/>
          </a:bodyPr>
          <a:lstStyle/>
          <a:p>
            <a:pPr marL="355600" indent="-355600" algn="just">
              <a:spcBef>
                <a:spcPts val="0"/>
              </a:spcBef>
              <a:spcAft>
                <a:spcPts val="800"/>
              </a:spcAft>
            </a:pPr>
            <a:endParaRPr lang="cs-CZ" sz="2400" dirty="0"/>
          </a:p>
          <a:p>
            <a:pPr marL="342900" lvl="1" indent="0">
              <a:buNone/>
            </a:pPr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677CF4B-054E-48D5-85C6-3F84F1AD9740}"/>
              </a:ext>
            </a:extLst>
          </p:cNvPr>
          <p:cNvSpPr txBox="1">
            <a:spLocks/>
          </p:cNvSpPr>
          <p:nvPr/>
        </p:nvSpPr>
        <p:spPr>
          <a:xfrm>
            <a:off x="628650" y="1728000"/>
            <a:ext cx="7886700" cy="4320000"/>
          </a:xfrm>
          <a:prstGeom prst="rect">
            <a:avLst/>
          </a:prstGeom>
        </p:spPr>
        <p:txBody>
          <a:bodyPr vert="horz" lIns="18000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114000"/>
              </a:lnSpc>
              <a:spcBef>
                <a:spcPts val="75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5143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8572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12001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15430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Bank </a:t>
            </a:r>
            <a:r>
              <a:rPr lang="cs-CZ" sz="1600" b="1" dirty="0" err="1"/>
              <a:t>iD</a:t>
            </a:r>
            <a:endParaRPr lang="cs-CZ" sz="1600" b="1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dirty="0"/>
              <a:t>Způsob digitálního ověřování totožnosti občanů prostřednictvím aplikací internetového bankovnictví zapojených bank.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dirty="0"/>
              <a:t>Systém využívá stávající infrastrukturu, díky čemuž ho využívá přes </a:t>
            </a:r>
            <a:r>
              <a:rPr lang="cs-CZ" sz="1600" b="1" dirty="0"/>
              <a:t>4,5 milionu uživatelů, </a:t>
            </a:r>
            <a:r>
              <a:rPr lang="cs-CZ" sz="1600" dirty="0"/>
              <a:t>kteří mohou využít služby více než </a:t>
            </a:r>
            <a:r>
              <a:rPr lang="cs-CZ" sz="1600" b="1" dirty="0"/>
              <a:t>500 firem </a:t>
            </a:r>
            <a:r>
              <a:rPr lang="cs-CZ" sz="1600" dirty="0"/>
              <a:t>a více než </a:t>
            </a:r>
            <a:r>
              <a:rPr lang="cs-CZ" sz="1600" b="1" dirty="0"/>
              <a:t>600 služeb státu.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dirty="0"/>
              <a:t>Umožňuje bezpečné a pohodlné přihlášení do státních i soukromých online portálů, a uzavírání smluv, které by jinak vyžadovalo fyzickou přítomnost.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dirty="0"/>
              <a:t>Podstatně přispívá k digitalizaci veřejné správy, efektivní digitální komunikaci a rozvoji eGovernmentu.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b="1" dirty="0"/>
              <a:t>Evropská peněženka digitální identity (EUDIW)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dirty="0"/>
              <a:t>Umožní občanům EU prokazovat identitu a další údaje online i </a:t>
            </a:r>
            <a:r>
              <a:rPr lang="cs-CZ" sz="1600" dirty="0" err="1"/>
              <a:t>offline</a:t>
            </a:r>
            <a:r>
              <a:rPr lang="cs-CZ" sz="1600" dirty="0"/>
              <a:t> napříč EU.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dirty="0"/>
              <a:t>Bude zahrnovat přístup k vybraným digitálním službám, snadné ověření identity a vytváření elektronických podpisů.</a:t>
            </a:r>
          </a:p>
        </p:txBody>
      </p:sp>
    </p:spTree>
    <p:extLst>
      <p:ext uri="{BB962C8B-B14F-4D97-AF65-F5344CB8AC3E}">
        <p14:creationId xmlns:p14="http://schemas.microsoft.com/office/powerpoint/2010/main" val="1894642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07FF3096-0081-46C2-BDF1-B5B96F6BF8C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193119"/>
            <a:ext cx="7886700" cy="4471759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Identifikační prostředky v číslech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7</a:t>
            </a:fld>
            <a:endParaRPr 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EFC1C7BA-D94E-4C03-9736-ACF1A7720728}"/>
              </a:ext>
            </a:extLst>
          </p:cNvPr>
          <p:cNvSpPr txBox="1">
            <a:spLocks/>
          </p:cNvSpPr>
          <p:nvPr/>
        </p:nvSpPr>
        <p:spPr>
          <a:xfrm>
            <a:off x="628650" y="1728000"/>
            <a:ext cx="7886700" cy="4320000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114000"/>
              </a:lnSpc>
              <a:spcBef>
                <a:spcPts val="75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5143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8572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12001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1543050" indent="-171450" algn="l" defTabSz="685800" rtl="0" eaLnBrk="1" latinLnBrk="0" hangingPunct="1">
              <a:lnSpc>
                <a:spcPct val="114000"/>
              </a:lnSpc>
              <a:spcBef>
                <a:spcPts val="375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Char char="-"/>
            </a:pPr>
            <a:r>
              <a:rPr lang="cs-CZ" sz="1600" dirty="0">
                <a:latin typeface="+mn-lt"/>
                <a:ea typeface="Calibri" panose="020F0502020204030204" pitchFamily="34" charset="0"/>
              </a:rPr>
              <a:t>V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íce než </a:t>
            </a:r>
            <a:r>
              <a:rPr lang="cs-CZ" sz="1600" b="1" dirty="0">
                <a:effectLst/>
                <a:latin typeface="+mn-lt"/>
                <a:ea typeface="Calibri" panose="020F0502020204030204" pitchFamily="34" charset="0"/>
              </a:rPr>
              <a:t>25 milionů ověřovacích prostředků 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(eGovernmentu, Bankovní identita, </a:t>
            </a:r>
            <a:r>
              <a:rPr lang="cs-CZ" sz="1600" dirty="0" err="1">
                <a:effectLst/>
                <a:latin typeface="+mn-lt"/>
                <a:ea typeface="Calibri" panose="020F0502020204030204" pitchFamily="34" charset="0"/>
              </a:rPr>
              <a:t>MojeID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, NIA ID, I.CA identita nebo </a:t>
            </a:r>
            <a:r>
              <a:rPr lang="cs-CZ" sz="1600" dirty="0" err="1">
                <a:effectLst/>
                <a:latin typeface="+mn-lt"/>
                <a:ea typeface="Calibri" panose="020F0502020204030204" pitchFamily="34" charset="0"/>
              </a:rPr>
              <a:t>eObčanka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)</a:t>
            </a:r>
          </a:p>
          <a:p>
            <a:pPr algn="just">
              <a:buFontTx/>
              <a:buChar char="-"/>
            </a:pPr>
            <a:r>
              <a:rPr lang="cs-CZ" sz="1600" b="1" dirty="0">
                <a:effectLst/>
                <a:latin typeface="+mn-lt"/>
                <a:ea typeface="Calibri" panose="020F0502020204030204" pitchFamily="34" charset="0"/>
              </a:rPr>
              <a:t>14 milionů 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aktivních</a:t>
            </a:r>
          </a:p>
          <a:p>
            <a:pPr algn="just">
              <a:buFontTx/>
              <a:buChar char="-"/>
            </a:pP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Skoro </a:t>
            </a:r>
            <a:r>
              <a:rPr lang="cs-CZ" sz="1600" b="1" dirty="0">
                <a:effectLst/>
                <a:latin typeface="+mn-lt"/>
                <a:ea typeface="Calibri" panose="020F0502020204030204" pitchFamily="34" charset="0"/>
              </a:rPr>
              <a:t>7,4 milionu 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původ v </a:t>
            </a:r>
            <a:r>
              <a:rPr lang="cs-CZ" sz="1600" b="1" dirty="0">
                <a:effectLst/>
                <a:latin typeface="+mn-lt"/>
                <a:ea typeface="Calibri" panose="020F0502020204030204" pitchFamily="34" charset="0"/>
              </a:rPr>
              <a:t>nestátním sektoru</a:t>
            </a:r>
          </a:p>
          <a:p>
            <a:pPr algn="just">
              <a:buFontTx/>
              <a:buChar char="-"/>
            </a:pPr>
            <a:r>
              <a:rPr lang="cs-CZ" sz="1600" b="1" dirty="0" err="1">
                <a:effectLst/>
                <a:latin typeface="+mn-lt"/>
                <a:ea typeface="Calibri" panose="020F0502020204030204" pitchFamily="34" charset="0"/>
              </a:rPr>
              <a:t>eObčanka</a:t>
            </a:r>
            <a:r>
              <a:rPr lang="cs-CZ" sz="1600" dirty="0">
                <a:effectLst/>
                <a:latin typeface="+mn-lt"/>
                <a:ea typeface="Calibri" panose="020F0502020204030204" pitchFamily="34" charset="0"/>
              </a:rPr>
              <a:t> od spuštění více jak 2,3 milionu unikátních identit</a:t>
            </a:r>
          </a:p>
          <a:p>
            <a:pPr algn="just">
              <a:buFontTx/>
              <a:buChar char="-"/>
            </a:pPr>
            <a:r>
              <a:rPr lang="cs-CZ" sz="16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Celkový </a:t>
            </a:r>
            <a:r>
              <a:rPr lang="cs-CZ" sz="1600" b="1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počet použití </a:t>
            </a:r>
            <a:r>
              <a:rPr lang="cs-CZ" sz="16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identity občana překročil sto milionů (2024)</a:t>
            </a:r>
            <a:endParaRPr lang="cs-CZ" sz="16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 algn="just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Symbol" panose="05050102010706020507" pitchFamily="18" charset="2"/>
              <a:buChar char=""/>
            </a:pPr>
            <a:r>
              <a:rPr lang="cs-CZ" sz="14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Mobilní klíč eGovernmentu - 26 748 </a:t>
            </a:r>
            <a:r>
              <a:rPr lang="cs-CZ" sz="140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459 (počet uživatelů 7 </a:t>
            </a:r>
            <a:r>
              <a:rPr lang="cs-CZ" sz="14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470 410)</a:t>
            </a:r>
            <a:endParaRPr lang="cs-CZ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 algn="just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Symbol" panose="05050102010706020507" pitchFamily="18" charset="2"/>
              <a:buChar char=""/>
            </a:pPr>
            <a:r>
              <a:rPr lang="cs-CZ" sz="14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bankovní identita České spořitelny – 14 716 016 (4 953 473)</a:t>
            </a:r>
            <a:endParaRPr lang="cs-CZ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 algn="just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Symbol" panose="05050102010706020507" pitchFamily="18" charset="2"/>
              <a:buChar char=""/>
            </a:pPr>
            <a:r>
              <a:rPr lang="cs-CZ" sz="14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NIA ID - 12 745 536 (2 442 469)</a:t>
            </a:r>
            <a:endParaRPr lang="cs-CZ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 algn="just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Symbol" panose="05050102010706020507" pitchFamily="18" charset="2"/>
              <a:buChar char=""/>
            </a:pPr>
            <a:r>
              <a:rPr lang="cs-CZ" sz="14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bankovní identita ČSOB - 10 505 040 (3 705 807)</a:t>
            </a:r>
            <a:endParaRPr lang="cs-CZ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 algn="just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Symbol" panose="05050102010706020507" pitchFamily="18" charset="2"/>
              <a:buChar char=""/>
            </a:pPr>
            <a:r>
              <a:rPr lang="cs-CZ" sz="14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Mobilní aplikace Portál občana, </a:t>
            </a:r>
            <a:r>
              <a:rPr lang="cs-CZ" sz="1400" dirty="0" err="1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eDoklady</a:t>
            </a:r>
            <a:r>
              <a:rPr lang="cs-CZ" sz="14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cs-CZ" sz="1400" dirty="0" err="1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EZKarta</a:t>
            </a:r>
            <a:r>
              <a:rPr lang="cs-CZ" sz="14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- 8 333 244 (7 159 639)</a:t>
            </a:r>
            <a:endParaRPr lang="cs-CZ" sz="1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cs-CZ" sz="1600" dirty="0">
              <a:latin typeface="+mn-lt"/>
            </a:endParaRP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78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629102" y="4562376"/>
            <a:ext cx="7729151" cy="1307204"/>
          </a:xfrm>
        </p:spPr>
        <p:txBody>
          <a:bodyPr/>
          <a:lstStyle/>
          <a:p>
            <a:r>
              <a:rPr lang="cs-CZ" sz="1800" b="1" dirty="0"/>
              <a:t>Doc. Mgr. Tomáš Holub, Ph.D.</a:t>
            </a:r>
          </a:p>
          <a:p>
            <a:r>
              <a:rPr lang="cs-CZ" sz="1800" b="1" dirty="0"/>
              <a:t>Ministerstvo financí ČR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0" y="6315075"/>
            <a:ext cx="331788" cy="395288"/>
          </a:xfrm>
        </p:spPr>
        <p:txBody>
          <a:bodyPr/>
          <a:lstStyle/>
          <a:p>
            <a:fld id="{7EB3CF81-40B1-461F-ABB1-DF8E3BDEAF2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3308221"/>
      </p:ext>
    </p:extLst>
  </p:cSld>
  <p:clrMapOvr>
    <a:masterClrMapping/>
  </p:clrMapOvr>
</p:sld>
</file>

<file path=ppt/theme/theme1.xml><?xml version="1.0" encoding="utf-8"?>
<a:theme xmlns:a="http://schemas.openxmlformats.org/drawingml/2006/main" name="Úvod">
  <a:themeElements>
    <a:clrScheme name="Vlastní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4472C4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3720C9AE-7156-4A86-8690-114BCA983CB2}" vid="{D3E2E3B8-7270-4AD9-B1AC-4CAF8A41404F}"/>
    </a:ext>
  </a:extLst>
</a:theme>
</file>

<file path=ppt/theme/theme10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Závěr">
  <a:themeElements>
    <a:clrScheme name="Vlastní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4472C4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3720C9AE-7156-4A86-8690-114BCA983CB2}" vid="{E27A496B-04F8-4BE1-8B05-5931756850C8}"/>
    </a:ext>
  </a:extLst>
</a:theme>
</file>

<file path=ppt/theme/theme3.xml><?xml version="1.0" encoding="utf-8"?>
<a:theme xmlns:a="http://schemas.openxmlformats.org/drawingml/2006/main" name="Předělová stránka">
  <a:themeElements>
    <a:clrScheme name="Vlastní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4472C4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3720C9AE-7156-4A86-8690-114BCA983CB2}" vid="{B4BA0ACC-DB8D-4E15-84EB-2EC86D52EF05}"/>
    </a:ext>
  </a:extLst>
</a:theme>
</file>

<file path=ppt/theme/theme4.xml><?xml version="1.0" encoding="utf-8"?>
<a:theme xmlns:a="http://schemas.openxmlformats.org/drawingml/2006/main" name="Obsah">
  <a:themeElements>
    <a:clrScheme name="Vlastní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4472C4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3720C9AE-7156-4A86-8690-114BCA983CB2}" vid="{9D67599E-8929-4D0B-8DDD-F329EBFE62C5}"/>
    </a:ext>
  </a:extLst>
</a:theme>
</file>

<file path=ppt/theme/theme5.xml><?xml version="1.0" encoding="utf-8"?>
<a:theme xmlns:a="http://schemas.openxmlformats.org/drawingml/2006/main" name="Různé typy stránek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3720C9AE-7156-4A86-8690-114BCA983CB2}" vid="{267C6236-A043-431E-8603-1E487C1ADB57}"/>
    </a:ext>
  </a:extLst>
</a:theme>
</file>

<file path=ppt/theme/theme6.xml><?xml version="1.0" encoding="utf-8"?>
<a:theme xmlns:a="http://schemas.openxmlformats.org/drawingml/2006/main" name="Dva obrázky s popisky">
  <a:themeElements>
    <a:clrScheme name="Vlastní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4472C4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3720C9AE-7156-4A86-8690-114BCA983CB2}" vid="{0F6A51E8-066D-44D5-89A2-AD8217262919}"/>
    </a:ext>
  </a:extLst>
</a:theme>
</file>

<file path=ppt/theme/theme7.xml><?xml version="1.0" encoding="utf-8"?>
<a:theme xmlns:a="http://schemas.openxmlformats.org/drawingml/2006/main" name="Tři obrázky s popisky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3720C9AE-7156-4A86-8690-114BCA983CB2}" vid="{C3D44ABB-C28F-4350-824B-CB890D1F5040}"/>
    </a:ext>
  </a:extLst>
</a:theme>
</file>

<file path=ppt/theme/theme8.xml><?xml version="1.0" encoding="utf-8"?>
<a:theme xmlns:a="http://schemas.openxmlformats.org/drawingml/2006/main" name="Speciální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3720C9AE-7156-4A86-8690-114BCA983CB2}" vid="{D78643E2-C62B-4CBC-8A32-85893AEFFEA4}"/>
    </a:ext>
  </a:extLst>
</a:theme>
</file>

<file path=ppt/theme/theme9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ozn_x00e1_mka xmlns="57c3d9b8-bc72-4856-b35c-920442c0b9a4" xsi:nil="true"/>
    <_DCDateCreated xmlns="http://schemas.microsoft.com/sharepoint/v3/fields">2020-08-04T12:43:00+00:00</_DCDateCrea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7F6911759377A489158637EE57A7A06" ma:contentTypeVersion="9" ma:contentTypeDescription="Vytvořit nový dokument" ma:contentTypeScope="" ma:versionID="22dcb395c5bd9ad3a5a6295c34e4f7ad">
  <xsd:schema xmlns:xsd="http://www.w3.org/2001/XMLSchema" xmlns:p="http://schemas.microsoft.com/office/2006/metadata/properties" xmlns:ns2="57c3d9b8-bc72-4856-b35c-920442c0b9a4" xmlns:ns3="http://schemas.microsoft.com/sharepoint/v3/fields" targetNamespace="http://schemas.microsoft.com/office/2006/metadata/properties" ma:root="true" ma:fieldsID="cf99c080062c4bb3b487e0af1ab196dc" ns2:_="" ns3:_="">
    <xsd:import namespace="57c3d9b8-bc72-4856-b35c-920442c0b9a4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pozn_x00e1_mka" minOccurs="0"/>
                <xsd:element ref="ns3:_DCDateCreate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57c3d9b8-bc72-4856-b35c-920442c0b9a4" elementFormDefault="qualified">
    <xsd:import namespace="http://schemas.microsoft.com/office/2006/documentManagement/types"/>
    <xsd:element name="pozn_x00e1_mka" ma:index="8" nillable="true" ma:displayName="Poznámka" ma:default="" ma:internalName="pozn_x00e1_mka">
      <xsd:simpleType>
        <xsd:restriction base="dms:Text">
          <xsd:maxLength value="255"/>
        </xsd:restriction>
      </xsd:simpleType>
    </xsd:element>
  </xsd:schema>
  <xsd:schema xmlns:xsd="http://www.w3.org/2001/XMLSchema" xmlns:dms="http://schemas.microsoft.com/office/2006/documentManagement/types" targetNamespace="http://schemas.microsoft.com/sharepoint/v3/fields" elementFormDefault="qualified">
    <xsd:import namespace="http://schemas.microsoft.com/office/2006/documentManagement/types"/>
    <xsd:element name="_DCDateCreated" ma:index="11" nillable="true" ma:displayName="Datum vytvoření" ma:default="[today]" ma:description="Datum, k němuž byl tento prostředek vytvořen" ma:format="DateTime" ma:internalName="_DCDateCreat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10" ma:displayName="Autor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 ma:index="9" ma:displayName="Komentář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1046805-74F9-4144-AEF7-8B45CD6DA081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sharepoint/v3/fields"/>
    <ds:schemaRef ds:uri="http://purl.org/dc/elements/1.1/"/>
    <ds:schemaRef ds:uri="57c3d9b8-bc72-4856-b35c-920442c0b9a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62D2EB9-8EDA-4974-A0C4-51BB913A91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5A9E4B-034D-492F-B9F6-0DA19EBB1A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c3d9b8-bc72-4856-b35c-920442c0b9a4"/>
    <ds:schemaRef ds:uri="http://schemas.microsoft.com/sharepoint/v3/field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MiCA_new</Template>
  <TotalTime>617</TotalTime>
  <Words>661</Words>
  <Application>Microsoft Office PowerPoint</Application>
  <PresentationFormat>Předvádění na obrazovce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8</vt:i4>
      </vt:variant>
      <vt:variant>
        <vt:lpstr>Nadpisy snímků</vt:lpstr>
      </vt:variant>
      <vt:variant>
        <vt:i4>8</vt:i4>
      </vt:variant>
    </vt:vector>
  </HeadingPairs>
  <TitlesOfParts>
    <vt:vector size="22" baseType="lpstr">
      <vt:lpstr>Arial</vt:lpstr>
      <vt:lpstr>AvenirNext LT Pro Bold</vt:lpstr>
      <vt:lpstr>Calibri</vt:lpstr>
      <vt:lpstr>Segoe UI</vt:lpstr>
      <vt:lpstr>Symbol</vt:lpstr>
      <vt:lpstr>Wingdings</vt:lpstr>
      <vt:lpstr>Úvod</vt:lpstr>
      <vt:lpstr>Závěr</vt:lpstr>
      <vt:lpstr>Předělová stránka</vt:lpstr>
      <vt:lpstr>Obsah</vt:lpstr>
      <vt:lpstr>Různé typy stránek</vt:lpstr>
      <vt:lpstr>Dva obrázky s popisky</vt:lpstr>
      <vt:lpstr>Tři obrázky s popisky</vt:lpstr>
      <vt:lpstr>Speciální</vt:lpstr>
      <vt:lpstr>Prezentace aplikace PowerPoint</vt:lpstr>
      <vt:lpstr>1. Platby: Platební podvody, návrhy PSD3 a PSR, otevření systému CERTIS</vt:lpstr>
      <vt:lpstr>Vícefaktorové ověřování (SCA)</vt:lpstr>
      <vt:lpstr>2. Data: Open banking — open finance</vt:lpstr>
      <vt:lpstr>3. Zákon o digitalizaci finančního trhu (ZDFT): DORA, MICA, platební systémy</vt:lpstr>
      <vt:lpstr>4. Digitální identita: Bank iD a EUDIW</vt:lpstr>
      <vt:lpstr>Identifikační prostředky v číslech</vt:lpstr>
      <vt:lpstr>Prezentace aplikace PowerPoint</vt:lpstr>
    </vt:vector>
  </TitlesOfParts>
  <Company>Ministerstvo financí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Barejšková Radka JUDr.</dc:creator>
  <dc:description/>
  <cp:lastModifiedBy>Holub Tomáš Ph.D. doc. Mgr.</cp:lastModifiedBy>
  <cp:revision>58</cp:revision>
  <cp:lastPrinted>2020-06-18T13:30:04Z</cp:lastPrinted>
  <dcterms:created xsi:type="dcterms:W3CDTF">2023-10-25T05:57:41Z</dcterms:created>
  <dcterms:modified xsi:type="dcterms:W3CDTF">2025-02-25T08:15:24Z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0x01010067F6911759377A489158637EE57A7A06</vt:lpwstr>
  </property>
</Properties>
</file>