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4"/>
    <p:sldMasterId id="2147483974" r:id="rId5"/>
    <p:sldMasterId id="2147483648" r:id="rId6"/>
  </p:sldMasterIdLst>
  <p:notesMasterIdLst>
    <p:notesMasterId r:id="rId26"/>
  </p:notesMasterIdLst>
  <p:sldIdLst>
    <p:sldId id="323" r:id="rId7"/>
    <p:sldId id="606" r:id="rId8"/>
    <p:sldId id="618" r:id="rId9"/>
    <p:sldId id="598" r:id="rId10"/>
    <p:sldId id="650" r:id="rId11"/>
    <p:sldId id="593" r:id="rId12"/>
    <p:sldId id="666" r:id="rId13"/>
    <p:sldId id="629" r:id="rId14"/>
    <p:sldId id="596" r:id="rId15"/>
    <p:sldId id="617" r:id="rId16"/>
    <p:sldId id="619" r:id="rId17"/>
    <p:sldId id="623" r:id="rId18"/>
    <p:sldId id="414" r:id="rId19"/>
    <p:sldId id="668" r:id="rId20"/>
    <p:sldId id="669" r:id="rId21"/>
    <p:sldId id="670" r:id="rId22"/>
    <p:sldId id="667" r:id="rId23"/>
    <p:sldId id="624" r:id="rId24"/>
    <p:sldId id="626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A264E0-F5F7-4F3C-689B-7A7CDEA40093}" name="Zíma Petr" initials="ZP" userId="S::pzima@csas.cz::57bd801f-64c2-4f11-bfe1-6dff0809ff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err="1">
                <a:solidFill>
                  <a:schemeClr val="bg1"/>
                </a:solidFill>
              </a:rPr>
              <a:t>Share</a:t>
            </a:r>
            <a:r>
              <a:rPr lang="cs-CZ">
                <a:solidFill>
                  <a:schemeClr val="bg1"/>
                </a:solidFill>
              </a:rPr>
              <a:t> </a:t>
            </a:r>
            <a:r>
              <a:rPr lang="cs-CZ" err="1">
                <a:solidFill>
                  <a:schemeClr val="bg1"/>
                </a:solidFill>
              </a:rPr>
              <a:t>of</a:t>
            </a:r>
            <a:r>
              <a:rPr lang="cs-CZ">
                <a:solidFill>
                  <a:schemeClr val="bg1"/>
                </a:solidFill>
              </a:rPr>
              <a:t> </a:t>
            </a:r>
            <a:r>
              <a:rPr lang="cs-CZ" err="1">
                <a:solidFill>
                  <a:schemeClr val="bg1"/>
                </a:solidFill>
              </a:rPr>
              <a:t>fraudsters</a:t>
            </a:r>
            <a:r>
              <a:rPr lang="cs-CZ" baseline="0">
                <a:solidFill>
                  <a:schemeClr val="bg1"/>
                </a:solidFill>
              </a:rPr>
              <a:t> legend and </a:t>
            </a:r>
            <a:r>
              <a:rPr lang="cs-CZ" baseline="0" err="1">
                <a:solidFill>
                  <a:schemeClr val="bg1"/>
                </a:solidFill>
              </a:rPr>
              <a:t>tactics</a:t>
            </a:r>
            <a:r>
              <a:rPr lang="cs-CZ" baseline="0">
                <a:solidFill>
                  <a:schemeClr val="bg1"/>
                </a:solidFill>
              </a:rPr>
              <a:t> in 2024 in </a:t>
            </a:r>
            <a:r>
              <a:rPr lang="cs-CZ" baseline="0" err="1">
                <a:solidFill>
                  <a:schemeClr val="bg1"/>
                </a:solidFill>
              </a:rPr>
              <a:t>payments</a:t>
            </a:r>
            <a:endParaRPr lang="cs-CZ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50-40DE-B0B2-99DFC2021B4E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50-40DE-B0B2-99DFC2021B4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50-40DE-B0B2-99DFC2021B4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50-40DE-B0B2-99DFC2021B4E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50-40DE-B0B2-99DFC2021B4E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50-40DE-B0B2-99DFC2021B4E}"/>
              </c:ext>
            </c:extLst>
          </c:dPt>
          <c:dLbls>
            <c:dLbl>
              <c:idx val="1"/>
              <c:layout>
                <c:manualLayout>
                  <c:x val="0.10073495057256888"/>
                  <c:y val="-0.179842167773721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50-40DE-B0B2-99DFC2021B4E}"/>
                </c:ext>
              </c:extLst>
            </c:dLbl>
            <c:dLbl>
              <c:idx val="2"/>
              <c:layout>
                <c:manualLayout>
                  <c:x val="0.1186844601175055"/>
                  <c:y val="-4.40497074737166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184316895715424E-2"/>
                      <c:h val="8.30727136761535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B50-40DE-B0B2-99DFC2021B4E}"/>
                </c:ext>
              </c:extLst>
            </c:dLbl>
            <c:dLbl>
              <c:idx val="3"/>
              <c:layout>
                <c:manualLayout>
                  <c:x val="0.12024035799082107"/>
                  <c:y val="3.02330532705758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50-40DE-B0B2-99DFC2021B4E}"/>
                </c:ext>
              </c:extLst>
            </c:dLbl>
            <c:dLbl>
              <c:idx val="4"/>
              <c:layout>
                <c:manualLayout>
                  <c:x val="9.7862239734180304E-2"/>
                  <c:y val="6.9895042449302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50-40DE-B0B2-99DFC2021B4E}"/>
                </c:ext>
              </c:extLst>
            </c:dLbl>
            <c:dLbl>
              <c:idx val="5"/>
              <c:layout>
                <c:manualLayout>
                  <c:x val="9.5441345902901986E-2"/>
                  <c:y val="0.1557021070690185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50-40DE-B0B2-99DFC2021B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List1!$K$8:$K$13</c:f>
              <c:strCache>
                <c:ptCount val="6"/>
                <c:pt idx="0">
                  <c:v>Fake investments</c:v>
                </c:pt>
                <c:pt idx="1">
                  <c:v>Fake banker</c:v>
                </c:pt>
                <c:pt idx="2">
                  <c:v>Love scam</c:v>
                </c:pt>
                <c:pt idx="3">
                  <c:v>Fake eshop</c:v>
                </c:pt>
                <c:pt idx="4">
                  <c:v>Phising</c:v>
                </c:pt>
                <c:pt idx="5">
                  <c:v>Other</c:v>
                </c:pt>
              </c:strCache>
            </c:strRef>
          </c:cat>
          <c:val>
            <c:numRef>
              <c:f>List1!$Q$8:$Q$13</c:f>
              <c:numCache>
                <c:formatCode>0%</c:formatCode>
                <c:ptCount val="6"/>
                <c:pt idx="0">
                  <c:v>0.46889952153110048</c:v>
                </c:pt>
                <c:pt idx="1">
                  <c:v>0.20095693779904306</c:v>
                </c:pt>
                <c:pt idx="2">
                  <c:v>6.6985645933014357E-2</c:v>
                </c:pt>
                <c:pt idx="3">
                  <c:v>7.1770334928229665E-2</c:v>
                </c:pt>
                <c:pt idx="4">
                  <c:v>3.8277511961722487E-2</c:v>
                </c:pt>
                <c:pt idx="5">
                  <c:v>0.15311004784688995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B50-40DE-B0B2-99DFC2021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C48C5-B6F1-414C-A096-42664E74DF8C}" type="datetimeFigureOut">
              <a:t>27.02.2025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93574-5328-44D8-8569-1484FE8C899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16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úvod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vždy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uvádím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informace</a:t>
            </a:r>
            <a:r>
              <a:rPr lang="en-US" dirty="0">
                <a:ea typeface="Calibri"/>
                <a:cs typeface="Calibri"/>
              </a:rPr>
              <a:t> o tom,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útočníci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míří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dva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cíle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err="1">
                <a:ea typeface="Calibri"/>
                <a:cs typeface="Calibri"/>
              </a:rPr>
              <a:t>Zatímco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ochrana</a:t>
            </a:r>
            <a:r>
              <a:rPr lang="en-US" dirty="0">
                <a:ea typeface="Calibri"/>
                <a:cs typeface="Calibri"/>
              </a:rPr>
              <a:t> IT </a:t>
            </a:r>
            <a:r>
              <a:rPr lang="en-US" err="1">
                <a:ea typeface="Calibri"/>
                <a:cs typeface="Calibri"/>
              </a:rPr>
              <a:t>infrastrukury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err="1">
                <a:ea typeface="Calibri"/>
                <a:cs typeface="Calibri"/>
              </a:rPr>
              <a:t>poměrně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velmi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robustní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klienti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tím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nejzranitelnějším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nejslabším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článkem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cestě</a:t>
            </a:r>
            <a:r>
              <a:rPr lang="en-US" dirty="0">
                <a:ea typeface="Calibri"/>
                <a:cs typeface="Calibri"/>
              </a:rPr>
              <a:t> jak se </a:t>
            </a:r>
            <a:r>
              <a:rPr lang="en-US" err="1">
                <a:ea typeface="Calibri"/>
                <a:cs typeface="Calibri"/>
              </a:rPr>
              <a:t>dostat</a:t>
            </a:r>
            <a:r>
              <a:rPr lang="en-US" dirty="0">
                <a:ea typeface="Calibri"/>
                <a:cs typeface="Calibri"/>
              </a:rPr>
              <a:t> k </a:t>
            </a:r>
            <a:r>
              <a:rPr lang="en-US" err="1">
                <a:ea typeface="Calibri"/>
                <a:cs typeface="Calibri"/>
              </a:rPr>
              <a:t>penězům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 err="1">
                <a:ea typeface="Calibri"/>
                <a:cs typeface="Calibri"/>
              </a:rPr>
              <a:t>Typickým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útokem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IT infra je DDoS </a:t>
            </a:r>
            <a:r>
              <a:rPr lang="en-US" dirty="0" err="1">
                <a:ea typeface="Calibri"/>
                <a:cs typeface="Calibri"/>
              </a:rPr>
              <a:t>útok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jehož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cílem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odstavit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webové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služby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firmy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Útok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často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veden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dirty="0" err="1">
                <a:ea typeface="Calibri"/>
                <a:cs typeface="Calibri"/>
              </a:rPr>
              <a:t>rámci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kybernetické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války</a:t>
            </a:r>
            <a:r>
              <a:rPr lang="en-US" dirty="0">
                <a:ea typeface="Calibri"/>
                <a:cs typeface="Calibri"/>
              </a:rPr>
              <a:t> z </a:t>
            </a:r>
            <a:r>
              <a:rPr lang="en-US" dirty="0" err="1">
                <a:ea typeface="Calibri"/>
                <a:cs typeface="Calibri"/>
              </a:rPr>
              <a:t>východních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zemí</a:t>
            </a:r>
            <a:r>
              <a:rPr lang="en-US" dirty="0">
                <a:ea typeface="Calibri"/>
                <a:cs typeface="Calibri"/>
              </a:rPr>
              <a:t> s </a:t>
            </a:r>
            <a:r>
              <a:rPr lang="en-US" dirty="0" err="1">
                <a:ea typeface="Calibri"/>
                <a:cs typeface="Calibri"/>
              </a:rPr>
              <a:t>cílem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destabilizovat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klíčové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firmy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úřady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země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Proti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těmto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útokum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jsme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jako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banka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velmi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dobře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robustně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chráněni</a:t>
            </a:r>
            <a:r>
              <a:rPr lang="en-US" dirty="0">
                <a:ea typeface="Calibri"/>
                <a:cs typeface="Calibri"/>
              </a:rPr>
              <a:t>.</a:t>
            </a:r>
            <a:endParaRPr lang="en-US" dirty="0" err="1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 err="1">
                <a:ea typeface="Calibri"/>
                <a:cs typeface="Calibri"/>
              </a:rPr>
              <a:t>Nicméně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pokud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útočníci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chtějí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dostat</a:t>
            </a:r>
            <a:r>
              <a:rPr lang="en-US" dirty="0">
                <a:ea typeface="Calibri"/>
                <a:cs typeface="Calibri"/>
              </a:rPr>
              <a:t> k </a:t>
            </a:r>
            <a:r>
              <a:rPr lang="en-US" dirty="0" err="1">
                <a:ea typeface="Calibri"/>
                <a:cs typeface="Calibri"/>
              </a:rPr>
              <a:t>penězům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klientů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nejsnažší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zaútočit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přímo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klienty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574-5328-44D8-8569-1484FE8C8997}" type="slidenum"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576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Slide, </a:t>
            </a:r>
            <a:r>
              <a:rPr lang="en-US" dirty="0" err="1">
                <a:ea typeface="Calibri"/>
                <a:cs typeface="Calibri"/>
              </a:rPr>
              <a:t>kterrý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upzornit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to,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obětí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útoku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může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stát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prakticky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kdokoliv</a:t>
            </a:r>
            <a:r>
              <a:rPr lang="en-US" dirty="0">
                <a:ea typeface="Calibri"/>
                <a:cs typeface="Calibri"/>
              </a:rPr>
              <a:t>, bez </a:t>
            </a:r>
            <a:r>
              <a:rPr lang="en-US" dirty="0" err="1">
                <a:ea typeface="Calibri"/>
                <a:cs typeface="Calibri"/>
              </a:rPr>
              <a:t>ohledu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věk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vzdělání</a:t>
            </a:r>
            <a:r>
              <a:rPr lang="en-US" dirty="0">
                <a:ea typeface="Calibri"/>
                <a:cs typeface="Calibri"/>
              </a:rPr>
              <a:t>, region, </a:t>
            </a:r>
            <a:r>
              <a:rPr lang="en-US" dirty="0" err="1">
                <a:ea typeface="Calibri"/>
                <a:cs typeface="Calibri"/>
              </a:rPr>
              <a:t>povolání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apod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Lidé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někdy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myslí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účtu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nic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nemám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mi </a:t>
            </a:r>
            <a:r>
              <a:rPr lang="en-US" dirty="0" err="1">
                <a:ea typeface="Calibri"/>
                <a:cs typeface="Calibri"/>
              </a:rPr>
              <a:t>nic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nevemou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Bohužel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útočnici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schopni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zadlužit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obrat</a:t>
            </a:r>
            <a:r>
              <a:rPr lang="en-US" dirty="0">
                <a:ea typeface="Calibri"/>
                <a:cs typeface="Calibri"/>
              </a:rPr>
              <a:t> je o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z </a:t>
            </a:r>
            <a:r>
              <a:rPr lang="en-US" dirty="0" err="1">
                <a:ea typeface="Calibri"/>
                <a:cs typeface="Calibri"/>
              </a:rPr>
              <a:t>úvěrů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které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přinutí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vzít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574-5328-44D8-8569-1484FE8C8997}" type="slidenum">
              <a:rPr lang="cs-CZ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674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Naše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ochrana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postavena</a:t>
            </a:r>
            <a:r>
              <a:rPr lang="en-US" dirty="0">
                <a:ea typeface="Calibri"/>
                <a:cs typeface="Calibri"/>
              </a:rPr>
              <a:t> do </a:t>
            </a:r>
            <a:r>
              <a:rPr lang="en-US" dirty="0" err="1">
                <a:ea typeface="Calibri"/>
                <a:cs typeface="Calibri"/>
              </a:rPr>
              <a:t>třech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zón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jak </a:t>
            </a:r>
            <a:r>
              <a:rPr lang="en-US" dirty="0" err="1">
                <a:ea typeface="Calibri"/>
                <a:cs typeface="Calibri"/>
              </a:rPr>
              <a:t>postupuje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zákaznické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cestě</a:t>
            </a:r>
            <a:r>
              <a:rPr lang="en-US" dirty="0">
                <a:ea typeface="Calibri"/>
                <a:cs typeface="Calibri"/>
              </a:rPr>
              <a:t>....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574-5328-44D8-8569-1484FE8C8997}" type="slidenum">
              <a:rPr lang="cs-CZ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154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Každou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transakci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skorujeme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škále</a:t>
            </a:r>
            <a:r>
              <a:rPr lang="en-US" dirty="0">
                <a:ea typeface="Calibri"/>
                <a:cs typeface="Calibri"/>
              </a:rPr>
              <a:t> 0-1000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Za </a:t>
            </a:r>
            <a:r>
              <a:rPr lang="en-US" err="1">
                <a:ea typeface="Calibri"/>
                <a:cs typeface="Calibri"/>
              </a:rPr>
              <a:t>tímto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skoringem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stojí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sofitsikovaný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systém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využívající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řadu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signálů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indikátorů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V </a:t>
            </a:r>
            <a:r>
              <a:rPr lang="en-US" err="1">
                <a:ea typeface="Calibri"/>
                <a:cs typeface="Calibri"/>
              </a:rPr>
              <a:t>rámci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tohoto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monitoringu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využíváme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modely</a:t>
            </a:r>
            <a:r>
              <a:rPr lang="en-US" dirty="0">
                <a:ea typeface="Calibri"/>
                <a:cs typeface="Calibri"/>
              </a:rPr>
              <a:t> AI, </a:t>
            </a:r>
            <a:r>
              <a:rPr lang="en-US" err="1">
                <a:ea typeface="Calibri"/>
                <a:cs typeface="Calibri"/>
              </a:rPr>
              <a:t>které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nám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pomáhají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odhalit</a:t>
            </a:r>
            <a:r>
              <a:rPr lang="en-US" dirty="0">
                <a:ea typeface="Calibri"/>
                <a:cs typeface="Calibri"/>
              </a:rPr>
              <a:t> to, </a:t>
            </a:r>
            <a:r>
              <a:rPr lang="en-US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transakce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nebo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chování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klienta</a:t>
            </a:r>
            <a:r>
              <a:rPr lang="en-US" dirty="0">
                <a:ea typeface="Calibri"/>
                <a:cs typeface="Calibri"/>
              </a:rPr>
              <a:t> je pro </a:t>
            </a:r>
            <a:r>
              <a:rPr lang="en-US" err="1">
                <a:ea typeface="Calibri"/>
                <a:cs typeface="Calibri"/>
              </a:rPr>
              <a:t>něj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netypické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Jako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příklad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můžeme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uvést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firma</a:t>
            </a:r>
            <a:r>
              <a:rPr lang="en-US" dirty="0">
                <a:ea typeface="Calibri"/>
                <a:cs typeface="Calibri"/>
              </a:rPr>
              <a:t> Threat mark pro </a:t>
            </a:r>
            <a:r>
              <a:rPr lang="en-US" dirty="0" err="1">
                <a:ea typeface="Calibri"/>
                <a:cs typeface="Calibri"/>
              </a:rPr>
              <a:t>nás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dodává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řešení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umí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rozpoznat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přihlašovací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údaje</a:t>
            </a:r>
            <a:r>
              <a:rPr lang="en-US" dirty="0">
                <a:ea typeface="Calibri"/>
                <a:cs typeface="Calibri"/>
              </a:rPr>
              <a:t> do George </a:t>
            </a:r>
            <a:r>
              <a:rPr lang="en-US" dirty="0" err="1">
                <a:ea typeface="Calibri"/>
                <a:cs typeface="Calibri"/>
              </a:rPr>
              <a:t>zadává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někdo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jiný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než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já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Využívá</a:t>
            </a:r>
            <a:r>
              <a:rPr lang="en-US" dirty="0">
                <a:ea typeface="Calibri"/>
                <a:cs typeface="Calibri"/>
              </a:rPr>
              <a:t> toho,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styl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psaní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PC, </a:t>
            </a:r>
            <a:r>
              <a:rPr lang="en-US" dirty="0" err="1">
                <a:ea typeface="Calibri"/>
                <a:cs typeface="Calibri"/>
              </a:rPr>
              <a:t>mobilu</a:t>
            </a:r>
            <a:r>
              <a:rPr lang="en-US" dirty="0">
                <a:ea typeface="Calibri"/>
                <a:cs typeface="Calibri"/>
              </a:rPr>
              <a:t> je pro </a:t>
            </a:r>
            <a:r>
              <a:rPr lang="en-US" dirty="0" err="1">
                <a:ea typeface="Calibri"/>
                <a:cs typeface="Calibri"/>
              </a:rPr>
              <a:t>každého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typický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Tento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systém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tedy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naučí</a:t>
            </a:r>
            <a:r>
              <a:rPr lang="en-US" dirty="0">
                <a:ea typeface="Calibri"/>
                <a:cs typeface="Calibri"/>
              </a:rPr>
              <a:t> jak </a:t>
            </a:r>
            <a:r>
              <a:rPr lang="en-US" dirty="0" err="1">
                <a:ea typeface="Calibri"/>
                <a:cs typeface="Calibri"/>
              </a:rPr>
              <a:t>píše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oprávněný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uživatel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styl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psaní</a:t>
            </a:r>
            <a:r>
              <a:rPr lang="en-US" dirty="0">
                <a:ea typeface="Calibri"/>
                <a:cs typeface="Calibri"/>
              </a:rPr>
              <a:t> je </a:t>
            </a:r>
            <a:r>
              <a:rPr lang="en-US" dirty="0" err="1">
                <a:ea typeface="Calibri"/>
                <a:cs typeface="Calibri"/>
              </a:rPr>
              <a:t>biometrikcý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prvek</a:t>
            </a:r>
            <a:r>
              <a:rPr lang="en-US" dirty="0">
                <a:ea typeface="Calibri"/>
                <a:cs typeface="Calibri"/>
              </a:rPr>
              <a:t>) a </a:t>
            </a:r>
            <a:r>
              <a:rPr lang="en-US" dirty="0" err="1">
                <a:ea typeface="Calibri"/>
                <a:cs typeface="Calibri"/>
              </a:rPr>
              <a:t>ve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chvíli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přihlašovací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údaje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začne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psát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jiná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osoba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nás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toto v ČS </a:t>
            </a:r>
            <a:r>
              <a:rPr lang="en-US" dirty="0" err="1">
                <a:ea typeface="Calibri"/>
                <a:cs typeface="Calibri"/>
              </a:rPr>
              <a:t>upozorní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Takovýchto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různých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idnikátorů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signálů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chování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uživatele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aktuální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platbě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sbíráme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celou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řadu</a:t>
            </a:r>
            <a:r>
              <a:rPr lang="en-US" dirty="0">
                <a:ea typeface="Calibri"/>
                <a:cs typeface="Calibri"/>
              </a:rPr>
              <a:t> a ty </a:t>
            </a:r>
            <a:r>
              <a:rPr lang="en-US" dirty="0" err="1">
                <a:ea typeface="Calibri"/>
                <a:cs typeface="Calibri"/>
              </a:rPr>
              <a:t>pak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vyhodnocujeme</a:t>
            </a:r>
            <a:r>
              <a:rPr lang="en-US" dirty="0">
                <a:ea typeface="Calibri"/>
                <a:cs typeface="Calibri"/>
              </a:rPr>
              <a:t> pro </a:t>
            </a:r>
            <a:r>
              <a:rPr lang="en-US" dirty="0" err="1">
                <a:ea typeface="Calibri"/>
                <a:cs typeface="Calibri"/>
              </a:rPr>
              <a:t>každou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jednotlivou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platbu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V </a:t>
            </a:r>
            <a:r>
              <a:rPr lang="en-US" dirty="0" err="1">
                <a:ea typeface="Calibri"/>
                <a:cs typeface="Calibri"/>
              </a:rPr>
              <a:t>případě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skore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přesáhne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určitou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hladinu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platba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zastavena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klientovi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voláme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Tým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volá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prochází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pravidelnými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školením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demanipulace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Například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prošel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školením</a:t>
            </a:r>
            <a:r>
              <a:rPr lang="en-US" dirty="0">
                <a:ea typeface="Calibri"/>
                <a:cs typeface="Calibri"/>
              </a:rPr>
              <a:t> pod </a:t>
            </a:r>
            <a:r>
              <a:rPr lang="en-US" dirty="0" err="1">
                <a:ea typeface="Calibri"/>
                <a:cs typeface="Calibri"/>
              </a:rPr>
              <a:t>vedením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bývalého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šéfa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vyjednavačů</a:t>
            </a:r>
            <a:r>
              <a:rPr lang="en-US" dirty="0">
                <a:ea typeface="Calibri"/>
                <a:cs typeface="Calibri"/>
              </a:rPr>
              <a:t> URNA a </a:t>
            </a:r>
            <a:r>
              <a:rPr lang="en-US" dirty="0" err="1">
                <a:ea typeface="Calibri"/>
                <a:cs typeface="Calibri"/>
              </a:rPr>
              <a:t>Policie</a:t>
            </a:r>
            <a:r>
              <a:rPr lang="en-US" dirty="0">
                <a:ea typeface="Calibri"/>
                <a:cs typeface="Calibri"/>
              </a:rPr>
              <a:t> ČR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574-5328-44D8-8569-1484FE8C8997}" type="slidenum">
              <a:rPr lang="cs-CZ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688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 err="1">
                <a:ea typeface="Calibri"/>
                <a:cs typeface="Calibri"/>
              </a:rPr>
              <a:t>Obdobně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postupují</a:t>
            </a:r>
            <a:r>
              <a:rPr lang="en-US" dirty="0">
                <a:ea typeface="Calibri"/>
                <a:cs typeface="Calibri"/>
              </a:rPr>
              <a:t> I </a:t>
            </a:r>
            <a:r>
              <a:rPr lang="en-US" dirty="0" err="1">
                <a:ea typeface="Calibri"/>
                <a:cs typeface="Calibri"/>
              </a:rPr>
              <a:t>jiné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banky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pokud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klademe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otázku</a:t>
            </a:r>
            <a:r>
              <a:rPr lang="en-US" dirty="0">
                <a:ea typeface="Calibri"/>
                <a:cs typeface="Calibri"/>
              </a:rPr>
              <a:t>, jak </a:t>
            </a:r>
            <a:r>
              <a:rPr lang="en-US" dirty="0" err="1">
                <a:ea typeface="Calibri"/>
                <a:cs typeface="Calibri"/>
              </a:rPr>
              <a:t>jako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banky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jsme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úspěšný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dirty="0" err="1">
                <a:ea typeface="Calibri"/>
                <a:cs typeface="Calibri"/>
              </a:rPr>
              <a:t>záchraně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peněz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tady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čísla</a:t>
            </a:r>
          </a:p>
          <a:p>
            <a:pPr marL="171450" indent="-171450">
              <a:buFont typeface="Calibri"/>
              <a:buChar char="-"/>
            </a:pPr>
            <a:r>
              <a:rPr lang="en-US" dirty="0" err="1">
                <a:ea typeface="Calibri"/>
                <a:cs typeface="Calibri"/>
              </a:rPr>
              <a:t>Jedná</a:t>
            </a:r>
            <a:r>
              <a:rPr lang="en-US" dirty="0">
                <a:ea typeface="Calibri"/>
                <a:cs typeface="Calibri"/>
              </a:rPr>
              <a:t> se o </a:t>
            </a:r>
            <a:r>
              <a:rPr lang="en-US" dirty="0" err="1">
                <a:ea typeface="Calibri"/>
                <a:cs typeface="Calibri"/>
              </a:rPr>
              <a:t>částku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kdy</a:t>
            </a:r>
            <a:r>
              <a:rPr lang="en-US" dirty="0">
                <a:ea typeface="Calibri"/>
                <a:cs typeface="Calibri"/>
              </a:rPr>
              <a:t> bank </a:t>
            </a:r>
            <a:r>
              <a:rPr lang="en-US" dirty="0" err="1">
                <a:ea typeface="Calibri"/>
                <a:cs typeface="Calibri"/>
              </a:rPr>
              <a:t>platbu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zastavili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klienta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přesvědčili</a:t>
            </a:r>
            <a:r>
              <a:rPr lang="en-US" dirty="0">
                <a:ea typeface="Calibri"/>
                <a:cs typeface="Calibri"/>
              </a:rPr>
              <a:t> aby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neposílal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574-5328-44D8-8569-1484FE8C8997}" type="slidenum">
              <a:rPr lang="cs-CZ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987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Tady je </a:t>
            </a:r>
            <a:r>
              <a:rPr lang="en-US" dirty="0" err="1">
                <a:ea typeface="Calibri"/>
                <a:cs typeface="Calibri"/>
              </a:rPr>
              <a:t>dobré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zopakovat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tři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rady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závěr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A jak </a:t>
            </a:r>
            <a:r>
              <a:rPr lang="en-US" dirty="0" err="1">
                <a:ea typeface="Calibri"/>
                <a:cs typeface="Calibri"/>
              </a:rPr>
              <a:t>nás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kontakovat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mám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nějaký</a:t>
            </a:r>
            <a:r>
              <a:rPr lang="en-US" dirty="0">
                <a:ea typeface="Calibri"/>
                <a:cs typeface="Calibri"/>
              </a:rPr>
              <a:t> trouble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574-5328-44D8-8569-1484FE8C8997}" type="slidenum">
              <a:rPr lang="cs-CZ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64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 dirty="0" err="1">
                <a:ea typeface="Calibri"/>
                <a:cs typeface="Calibri"/>
              </a:rPr>
              <a:t>Když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podíváme</a:t>
            </a:r>
            <a:r>
              <a:rPr lang="en-US" dirty="0">
                <a:ea typeface="Calibri"/>
                <a:cs typeface="Calibri"/>
              </a:rPr>
              <a:t> do </a:t>
            </a:r>
            <a:r>
              <a:rPr lang="en-US" dirty="0" err="1">
                <a:ea typeface="Calibri"/>
                <a:cs typeface="Calibri"/>
              </a:rPr>
              <a:t>statistik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mezi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lety</a:t>
            </a:r>
            <a:r>
              <a:rPr lang="en-US" dirty="0">
                <a:ea typeface="Calibri"/>
                <a:cs typeface="Calibri"/>
              </a:rPr>
              <a:t> 2021 a 2024 </a:t>
            </a:r>
            <a:r>
              <a:rPr lang="en-US" dirty="0" err="1">
                <a:ea typeface="Calibri"/>
                <a:cs typeface="Calibri"/>
              </a:rPr>
              <a:t>došlo</a:t>
            </a:r>
            <a:r>
              <a:rPr lang="en-US" dirty="0">
                <a:ea typeface="Calibri"/>
                <a:cs typeface="Calibri"/>
              </a:rPr>
              <a:t> k </a:t>
            </a:r>
            <a:r>
              <a:rPr lang="en-US" dirty="0" err="1">
                <a:ea typeface="Calibri"/>
                <a:cs typeface="Calibri"/>
              </a:rPr>
              <a:t>velmi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výraznému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nárůstu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počtu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útoků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klienty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V </a:t>
            </a:r>
            <a:r>
              <a:rPr lang="en-US" dirty="0" err="1">
                <a:ea typeface="Calibri"/>
                <a:cs typeface="Calibri"/>
              </a:rPr>
              <a:t>případě</a:t>
            </a:r>
            <a:r>
              <a:rPr lang="en-US" dirty="0">
                <a:ea typeface="Calibri"/>
                <a:cs typeface="Calibri"/>
              </a:rPr>
              <a:t> ČS se </a:t>
            </a:r>
            <a:r>
              <a:rPr lang="en-US" dirty="0" err="1">
                <a:ea typeface="Calibri"/>
                <a:cs typeface="Calibri"/>
              </a:rPr>
              <a:t>jednalo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dirty="0" err="1">
                <a:ea typeface="Calibri"/>
                <a:cs typeface="Calibri"/>
              </a:rPr>
              <a:t>roce</a:t>
            </a:r>
            <a:r>
              <a:rPr lang="en-US" dirty="0">
                <a:ea typeface="Calibri"/>
                <a:cs typeface="Calibri"/>
              </a:rPr>
              <a:t> 2024 o 45tisíc </a:t>
            </a:r>
            <a:r>
              <a:rPr lang="en-US" dirty="0" err="1">
                <a:ea typeface="Calibri"/>
                <a:cs typeface="Calibri"/>
              </a:rPr>
              <a:t>klientů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kteří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stali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terčem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úspěšného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útoku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574-5328-44D8-8569-1484FE8C8997}" type="slidenum">
              <a:rPr lang="cs-CZ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26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(</a:t>
            </a:r>
            <a:r>
              <a:rPr lang="en-US" dirty="0" err="1">
                <a:ea typeface="Calibri"/>
                <a:cs typeface="Calibri"/>
              </a:rPr>
              <a:t>Když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mluvím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někde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veřejně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neukazuju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čísla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přímo</a:t>
            </a:r>
            <a:r>
              <a:rPr lang="en-US" dirty="0">
                <a:ea typeface="Calibri"/>
                <a:cs typeface="Calibri"/>
              </a:rPr>
              <a:t> za ČS, ale </a:t>
            </a:r>
            <a:r>
              <a:rPr lang="en-US" dirty="0" err="1">
                <a:ea typeface="Calibri"/>
                <a:cs typeface="Calibri"/>
              </a:rPr>
              <a:t>odkazuju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statisiky</a:t>
            </a:r>
            <a:r>
              <a:rPr lang="en-US" dirty="0">
                <a:ea typeface="Calibri"/>
                <a:cs typeface="Calibri"/>
              </a:rPr>
              <a:t> ČBA)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Tedy, </a:t>
            </a:r>
            <a:r>
              <a:rPr lang="en-US" err="1">
                <a:ea typeface="Calibri"/>
                <a:cs typeface="Calibri"/>
              </a:rPr>
              <a:t>když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err="1">
                <a:ea typeface="Calibri"/>
                <a:cs typeface="Calibri"/>
              </a:rPr>
              <a:t>podíváme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to o </a:t>
            </a:r>
            <a:r>
              <a:rPr lang="en-US" err="1">
                <a:ea typeface="Calibri"/>
                <a:cs typeface="Calibri"/>
              </a:rPr>
              <a:t>kolik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peněz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přišli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klienti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českých</a:t>
            </a:r>
            <a:r>
              <a:rPr lang="en-US" dirty="0">
                <a:ea typeface="Calibri"/>
                <a:cs typeface="Calibri"/>
              </a:rPr>
              <a:t> bank v </a:t>
            </a:r>
            <a:r>
              <a:rPr lang="en-US" err="1">
                <a:ea typeface="Calibri"/>
                <a:cs typeface="Calibri"/>
              </a:rPr>
              <a:t>minulých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letech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vidíme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nejvíce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dramatický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nárůst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byl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err="1">
                <a:ea typeface="Calibri"/>
                <a:cs typeface="Calibri"/>
              </a:rPr>
              <a:t>roce</a:t>
            </a:r>
            <a:r>
              <a:rPr lang="en-US" dirty="0">
                <a:ea typeface="Calibri"/>
                <a:cs typeface="Calibri"/>
              </a:rPr>
              <a:t> 2022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škody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klientů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nám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podařilo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významně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snížit</a:t>
            </a:r>
            <a:r>
              <a:rPr lang="en-US" dirty="0">
                <a:ea typeface="Calibri"/>
                <a:cs typeface="Calibri"/>
              </a:rPr>
              <a:t> a v </a:t>
            </a:r>
            <a:r>
              <a:rPr lang="en-US" dirty="0" err="1">
                <a:ea typeface="Calibri"/>
                <a:cs typeface="Calibri"/>
              </a:rPr>
              <a:t>posledních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dvou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letech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řekněme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zastabilizovat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Nicméně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stále</a:t>
            </a:r>
            <a:r>
              <a:rPr lang="en-US" dirty="0">
                <a:ea typeface="Calibri"/>
                <a:cs typeface="Calibri"/>
              </a:rPr>
              <a:t> to </a:t>
            </a:r>
            <a:r>
              <a:rPr lang="en-US" dirty="0" err="1">
                <a:ea typeface="Calibri"/>
                <a:cs typeface="Calibri"/>
              </a:rPr>
              <a:t>má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daleko</a:t>
            </a:r>
            <a:r>
              <a:rPr lang="en-US" dirty="0">
                <a:ea typeface="Calibri"/>
                <a:cs typeface="Calibri"/>
              </a:rPr>
              <a:t> k </a:t>
            </a:r>
            <a:r>
              <a:rPr lang="en-US" dirty="0" err="1">
                <a:ea typeface="Calibri"/>
                <a:cs typeface="Calibri"/>
              </a:rPr>
              <a:t>ideálu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Současně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mylné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domnívat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to </a:t>
            </a:r>
            <a:r>
              <a:rPr lang="en-US" dirty="0" err="1">
                <a:ea typeface="Calibri"/>
                <a:cs typeface="Calibri"/>
              </a:rPr>
              <a:t>jen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poleví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druhé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straně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totiž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stojí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organizovaný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zločin</a:t>
            </a:r>
            <a:r>
              <a:rPr lang="en-US" dirty="0">
                <a:ea typeface="Calibri"/>
                <a:cs typeface="Calibri"/>
              </a:rPr>
              <a:t> - </a:t>
            </a:r>
            <a:r>
              <a:rPr lang="en-US" dirty="0" err="1">
                <a:ea typeface="Calibri"/>
                <a:cs typeface="Calibri"/>
              </a:rPr>
              <a:t>fungují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jako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firma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technologie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koupit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darknetu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jedna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skupina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vydělá</a:t>
            </a:r>
            <a:r>
              <a:rPr lang="en-US" dirty="0">
                <a:ea typeface="Calibri"/>
                <a:cs typeface="Calibri"/>
              </a:rPr>
              <a:t> 200mio CZK, </a:t>
            </a:r>
            <a:r>
              <a:rPr lang="en-US" dirty="0" err="1">
                <a:ea typeface="Calibri"/>
                <a:cs typeface="Calibri"/>
              </a:rPr>
              <a:t>více</a:t>
            </a:r>
            <a:r>
              <a:rPr lang="en-US" dirty="0">
                <a:ea typeface="Calibri"/>
                <a:cs typeface="Calibri"/>
              </a:rPr>
              <a:t> info </a:t>
            </a:r>
            <a:r>
              <a:rPr lang="en-US" dirty="0" err="1">
                <a:ea typeface="Calibri"/>
                <a:cs typeface="Calibri"/>
              </a:rPr>
              <a:t>případně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dirty="0" err="1">
                <a:ea typeface="Calibri"/>
                <a:cs typeface="Calibri"/>
              </a:rPr>
              <a:t>druhé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prezce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strategii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574-5328-44D8-8569-1484FE8C8997}" type="slidenum">
              <a:rPr lang="cs-CZ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27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Nyní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podíváme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to, </a:t>
            </a:r>
            <a:r>
              <a:rPr lang="en-US" dirty="0" err="1">
                <a:ea typeface="Calibri"/>
                <a:cs typeface="Calibri"/>
              </a:rPr>
              <a:t>jaké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nejčastější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legendy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neboli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finty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útočníci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využívají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vylákaní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peněz</a:t>
            </a:r>
            <a:r>
              <a:rPr lang="en-US" dirty="0">
                <a:ea typeface="Calibri"/>
                <a:cs typeface="Calibri"/>
              </a:rPr>
              <a:t> od </a:t>
            </a:r>
            <a:r>
              <a:rPr lang="en-US" dirty="0" err="1">
                <a:ea typeface="Calibri"/>
                <a:cs typeface="Calibri"/>
              </a:rPr>
              <a:t>klientů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Útoky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lze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rozdělit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dvě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základní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kategorie</a:t>
            </a:r>
            <a:r>
              <a:rPr lang="en-US" dirty="0">
                <a:ea typeface="Calibri"/>
                <a:cs typeface="Calibri"/>
              </a:rPr>
              <a:t>:</a:t>
            </a:r>
          </a:p>
          <a:p>
            <a:pPr marL="742950" lvl="1" indent="-285750">
              <a:buAutoNum type="arabicParenR"/>
            </a:pPr>
            <a:r>
              <a:rPr lang="en-US" dirty="0" err="1">
                <a:ea typeface="Calibri"/>
                <a:cs typeface="Calibri"/>
              </a:rPr>
              <a:t>Manipulativní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útoky</a:t>
            </a:r>
            <a:r>
              <a:rPr lang="en-US" dirty="0">
                <a:ea typeface="Calibri"/>
                <a:cs typeface="Calibri"/>
              </a:rPr>
              <a:t> - </a:t>
            </a:r>
            <a:r>
              <a:rPr lang="en-US" dirty="0" err="1">
                <a:ea typeface="Calibri"/>
                <a:cs typeface="Calibri"/>
              </a:rPr>
              <a:t>jedná</a:t>
            </a:r>
            <a:r>
              <a:rPr lang="en-US" dirty="0">
                <a:ea typeface="Calibri"/>
                <a:cs typeface="Calibri"/>
              </a:rPr>
              <a:t> se o </a:t>
            </a:r>
            <a:r>
              <a:rPr lang="en-US" dirty="0" err="1">
                <a:ea typeface="Calibri"/>
                <a:cs typeface="Calibri"/>
              </a:rPr>
              <a:t>útoky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útočník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zmanipuluje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takovým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způsobem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přesně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vědom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danou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transakci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dělá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mnohdy</a:t>
            </a:r>
            <a:r>
              <a:rPr lang="en-US" dirty="0">
                <a:ea typeface="Calibri"/>
                <a:cs typeface="Calibri"/>
              </a:rPr>
              <a:t> I </a:t>
            </a:r>
            <a:r>
              <a:rPr lang="en-US" dirty="0" err="1">
                <a:ea typeface="Calibri"/>
                <a:cs typeface="Calibri"/>
              </a:rPr>
              <a:t>navzdory</a:t>
            </a:r>
            <a:r>
              <a:rPr lang="en-US" dirty="0">
                <a:ea typeface="Calibri"/>
                <a:cs typeface="Calibri"/>
              </a:rPr>
              <a:t> tom,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varujeme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jedná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podvod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nejsme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schopni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přesvědčit</a:t>
            </a:r>
            <a:r>
              <a:rPr lang="en-US" dirty="0">
                <a:ea typeface="Calibri"/>
                <a:cs typeface="Calibri"/>
              </a:rPr>
              <a:t> aby </a:t>
            </a:r>
            <a:r>
              <a:rPr lang="en-US" dirty="0" err="1">
                <a:ea typeface="Calibri"/>
                <a:cs typeface="Calibri"/>
              </a:rPr>
              <a:t>transakci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zrušil</a:t>
            </a:r>
            <a:r>
              <a:rPr lang="en-US" dirty="0">
                <a:ea typeface="Calibri"/>
                <a:cs typeface="Calibri"/>
              </a:rPr>
              <a:t> - </a:t>
            </a:r>
            <a:r>
              <a:rPr lang="en-US" dirty="0" err="1">
                <a:ea typeface="Calibri"/>
                <a:cs typeface="Calibri"/>
              </a:rPr>
              <a:t>více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povíme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dalších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slidech</a:t>
            </a:r>
          </a:p>
          <a:p>
            <a:pPr marL="742950" lvl="1" indent="-285750">
              <a:buAutoNum type="arabicParenR"/>
            </a:pPr>
            <a:r>
              <a:rPr lang="en-US" dirty="0" err="1">
                <a:ea typeface="Calibri"/>
                <a:cs typeface="Calibri"/>
              </a:rPr>
              <a:t>Ostatní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útoky</a:t>
            </a:r>
            <a:r>
              <a:rPr lang="en-US" dirty="0">
                <a:ea typeface="Calibri"/>
                <a:cs typeface="Calibri"/>
              </a:rPr>
              <a:t> - do </a:t>
            </a:r>
            <a:r>
              <a:rPr lang="en-US" dirty="0" err="1">
                <a:ea typeface="Calibri"/>
                <a:cs typeface="Calibri"/>
              </a:rPr>
              <a:t>této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kategorie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spadá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například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klasický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phising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nevědomky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zadá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své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přihlašovací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údaje</a:t>
            </a:r>
            <a:r>
              <a:rPr lang="en-US" dirty="0">
                <a:ea typeface="Calibri"/>
                <a:cs typeface="Calibri"/>
              </a:rPr>
              <a:t> do </a:t>
            </a:r>
            <a:r>
              <a:rPr lang="en-US" dirty="0" err="1">
                <a:ea typeface="Calibri"/>
                <a:cs typeface="Calibri"/>
              </a:rPr>
              <a:t>podvodných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stránek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útočník</a:t>
            </a:r>
            <a:r>
              <a:rPr lang="en-US" dirty="0">
                <a:ea typeface="Calibri"/>
                <a:cs typeface="Calibri"/>
              </a:rPr>
              <a:t> za </a:t>
            </a:r>
            <a:r>
              <a:rPr lang="en-US" dirty="0" err="1">
                <a:ea typeface="Calibri"/>
                <a:cs typeface="Calibri"/>
              </a:rPr>
              <a:t>něj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zadá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tarnsakci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nevědomky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potvrdí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Dále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patří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podvodný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eshop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vyláká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nepošle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zboží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nebo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vyláká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zneužije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udaje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platební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kartě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Zásadní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rozdíl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oproti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manipulativním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útokům</a:t>
            </a:r>
            <a:r>
              <a:rPr lang="en-US" dirty="0">
                <a:ea typeface="Calibri"/>
                <a:cs typeface="Calibri"/>
              </a:rPr>
              <a:t> je ten,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takovou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transakci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jako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banka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odhalíme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kontakujeme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klienta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platbu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okamžitě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ruší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742950" lvl="1" indent="-28575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Na </a:t>
            </a:r>
            <a:r>
              <a:rPr lang="en-US" dirty="0" err="1">
                <a:ea typeface="Calibri"/>
                <a:cs typeface="Calibri"/>
              </a:rPr>
              <a:t>dalsích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slidech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povíme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více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konkrétních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útocích</a:t>
            </a:r>
            <a:r>
              <a:rPr lang="en-US" dirty="0">
                <a:ea typeface="Calibri"/>
                <a:cs typeface="Calibri"/>
              </a:rPr>
              <a:t> a jak </a:t>
            </a:r>
            <a:r>
              <a:rPr lang="en-US" dirty="0" err="1">
                <a:ea typeface="Calibri"/>
                <a:cs typeface="Calibri"/>
              </a:rPr>
              <a:t>probíhají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574-5328-44D8-8569-1484FE8C8997}" type="slidenum">
              <a:rPr lang="cs-CZ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51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Jedná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nyní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nejrozšířenější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podvod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kterému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čelí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naši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klienti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…..</a:t>
            </a:r>
            <a:r>
              <a:rPr lang="en-US" dirty="0" err="1">
                <a:ea typeface="Calibri"/>
                <a:cs typeface="Calibri"/>
              </a:rPr>
              <a:t>projít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bodů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slidu</a:t>
            </a:r>
            <a:r>
              <a:rPr lang="en-US" dirty="0">
                <a:ea typeface="Calibri"/>
                <a:cs typeface="Calibri"/>
              </a:rPr>
              <a:t>....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Kolegyně</a:t>
            </a:r>
            <a:r>
              <a:rPr lang="en-US" dirty="0">
                <a:ea typeface="Calibri"/>
                <a:cs typeface="Calibri"/>
              </a:rPr>
              <a:t> z </a:t>
            </a:r>
            <a:r>
              <a:rPr lang="en-US" dirty="0" err="1">
                <a:ea typeface="Calibri"/>
                <a:cs typeface="Calibri"/>
              </a:rPr>
              <a:t>mého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týmu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která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psycholog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říká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dirty="0" err="1">
                <a:ea typeface="Calibri"/>
                <a:cs typeface="Calibri"/>
              </a:rPr>
              <a:t>každé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velké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lži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malý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kus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pravdy</a:t>
            </a:r>
            <a:r>
              <a:rPr lang="en-US" dirty="0">
                <a:ea typeface="Calibri"/>
                <a:cs typeface="Calibri"/>
              </a:rPr>
              <a:t> -  v </a:t>
            </a:r>
            <a:r>
              <a:rPr lang="en-US" dirty="0" err="1">
                <a:ea typeface="Calibri"/>
                <a:cs typeface="Calibri"/>
              </a:rPr>
              <a:t>tomto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případě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útočníci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dělají</a:t>
            </a:r>
            <a:r>
              <a:rPr lang="en-US" dirty="0">
                <a:ea typeface="Calibri"/>
                <a:cs typeface="Calibri"/>
              </a:rPr>
              <a:t> to,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jim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pošlete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např</a:t>
            </a:r>
            <a:r>
              <a:rPr lang="en-US" dirty="0">
                <a:ea typeface="Calibri"/>
                <a:cs typeface="Calibri"/>
              </a:rPr>
              <a:t>. 5tis </a:t>
            </a:r>
            <a:r>
              <a:rPr lang="en-US" dirty="0" err="1">
                <a:ea typeface="Calibri"/>
                <a:cs typeface="Calibri"/>
              </a:rPr>
              <a:t>Kč</a:t>
            </a:r>
            <a:r>
              <a:rPr lang="en-US" dirty="0">
                <a:ea typeface="Calibri"/>
                <a:cs typeface="Calibri"/>
              </a:rPr>
              <a:t> a oni </a:t>
            </a:r>
            <a:r>
              <a:rPr lang="en-US" dirty="0" err="1">
                <a:ea typeface="Calibri"/>
                <a:cs typeface="Calibri"/>
              </a:rPr>
              <a:t>vám</a:t>
            </a:r>
            <a:r>
              <a:rPr lang="en-US" dirty="0">
                <a:ea typeface="Calibri"/>
                <a:cs typeface="Calibri"/>
              </a:rPr>
              <a:t> je v </a:t>
            </a:r>
            <a:r>
              <a:rPr lang="en-US" dirty="0" err="1">
                <a:ea typeface="Calibri"/>
                <a:cs typeface="Calibri"/>
              </a:rPr>
              <a:t>rámci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dvou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tří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týdnů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zhodnotí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3-4 </a:t>
            </a:r>
            <a:r>
              <a:rPr lang="en-US" dirty="0" err="1">
                <a:ea typeface="Calibri"/>
                <a:cs typeface="Calibri"/>
              </a:rPr>
              <a:t>násobek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tento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výdělek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vám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pošlou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zpět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váš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účet</a:t>
            </a:r>
            <a:r>
              <a:rPr lang="en-US" dirty="0">
                <a:ea typeface="Calibri"/>
                <a:cs typeface="Calibri"/>
              </a:rPr>
              <a:t> (!) V </a:t>
            </a:r>
            <a:r>
              <a:rPr lang="en-US" dirty="0" err="1">
                <a:ea typeface="Calibri"/>
                <a:cs typeface="Calibri"/>
              </a:rPr>
              <a:t>tu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chvíli</a:t>
            </a:r>
            <a:r>
              <a:rPr lang="en-US" dirty="0">
                <a:ea typeface="Calibri"/>
                <a:cs typeface="Calibri"/>
              </a:rPr>
              <a:t> je s </a:t>
            </a:r>
            <a:r>
              <a:rPr lang="en-US" dirty="0" err="1">
                <a:ea typeface="Calibri"/>
                <a:cs typeface="Calibri"/>
              </a:rPr>
              <a:t>klientem</a:t>
            </a:r>
            <a:r>
              <a:rPr lang="en-US" dirty="0">
                <a:ea typeface="Calibri"/>
                <a:cs typeface="Calibri"/>
              </a:rPr>
              <a:t> amen, </a:t>
            </a:r>
            <a:r>
              <a:rPr lang="en-US" dirty="0" err="1">
                <a:ea typeface="Calibri"/>
                <a:cs typeface="Calibri"/>
              </a:rPr>
              <a:t>protože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absolutně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uvěří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tomu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to </a:t>
            </a:r>
            <a:r>
              <a:rPr lang="en-US" dirty="0" err="1">
                <a:ea typeface="Calibri"/>
                <a:cs typeface="Calibri"/>
              </a:rPr>
              <a:t>funguje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začne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investovat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ve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velkém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Tyto </a:t>
            </a:r>
            <a:r>
              <a:rPr lang="en-US" dirty="0" err="1">
                <a:ea typeface="Calibri"/>
                <a:cs typeface="Calibri"/>
              </a:rPr>
              <a:t>podvody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celkově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trvají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mnohdy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řadu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týdnů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až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měsíců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postupně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investuje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investuje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až</a:t>
            </a:r>
            <a:r>
              <a:rPr lang="en-US" dirty="0">
                <a:ea typeface="Calibri"/>
                <a:cs typeface="Calibri"/>
              </a:rPr>
              <a:t> z </a:t>
            </a:r>
            <a:r>
              <a:rPr lang="en-US" dirty="0" err="1">
                <a:ea typeface="Calibri"/>
                <a:cs typeface="Calibri"/>
              </a:rPr>
              <a:t>něj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vytáhnou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veškeré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mnohdy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</a:t>
            </a:r>
            <a:r>
              <a:rPr lang="en-US" dirty="0">
                <a:ea typeface="Calibri"/>
                <a:cs typeface="Calibri"/>
              </a:rPr>
              <a:t> I </a:t>
            </a:r>
            <a:r>
              <a:rPr lang="en-US" dirty="0" err="1">
                <a:ea typeface="Calibri"/>
                <a:cs typeface="Calibri"/>
              </a:rPr>
              <a:t>půjči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nebo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zastaví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nemovitosti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Když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chce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vybrat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útočníci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různé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záminky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proč</a:t>
            </a:r>
            <a:r>
              <a:rPr lang="en-US" dirty="0">
                <a:ea typeface="Calibri"/>
                <a:cs typeface="Calibri"/>
              </a:rPr>
              <a:t> to </a:t>
            </a:r>
            <a:r>
              <a:rPr lang="en-US" dirty="0" err="1">
                <a:ea typeface="Calibri"/>
                <a:cs typeface="Calibri"/>
              </a:rPr>
              <a:t>nejde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např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se mu </a:t>
            </a:r>
            <a:r>
              <a:rPr lang="en-US" dirty="0" err="1">
                <a:ea typeface="Calibri"/>
                <a:cs typeface="Calibri"/>
              </a:rPr>
              <a:t>právě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snížilo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investiční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skore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nejde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vybrat</a:t>
            </a:r>
            <a:r>
              <a:rPr lang="en-US" dirty="0">
                <a:ea typeface="Calibri"/>
                <a:cs typeface="Calibri"/>
              </a:rPr>
              <a:t> a aby </a:t>
            </a:r>
            <a:r>
              <a:rPr lang="en-US" dirty="0" err="1">
                <a:ea typeface="Calibri"/>
                <a:cs typeface="Calibri"/>
              </a:rPr>
              <a:t>skore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zvýšil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musí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poslat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... </a:t>
            </a:r>
            <a:r>
              <a:rPr lang="en-US" dirty="0" err="1">
                <a:ea typeface="Calibri"/>
                <a:cs typeface="Calibri"/>
              </a:rPr>
              <a:t>zní</a:t>
            </a:r>
            <a:r>
              <a:rPr lang="en-US" dirty="0">
                <a:ea typeface="Calibri"/>
                <a:cs typeface="Calibri"/>
              </a:rPr>
              <a:t> to </a:t>
            </a:r>
            <a:r>
              <a:rPr lang="en-US" dirty="0" err="1">
                <a:ea typeface="Calibri"/>
                <a:cs typeface="Calibri"/>
              </a:rPr>
              <a:t>absurdně</a:t>
            </a:r>
            <a:r>
              <a:rPr lang="en-US" dirty="0">
                <a:ea typeface="Calibri"/>
                <a:cs typeface="Calibri"/>
              </a:rPr>
              <a:t>, ale z </a:t>
            </a:r>
            <a:r>
              <a:rPr lang="en-US" dirty="0" err="1">
                <a:ea typeface="Calibri"/>
                <a:cs typeface="Calibri"/>
              </a:rPr>
              <a:t>pohledu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psychologie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takový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stojí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před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rozhodnutím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aby se </a:t>
            </a:r>
            <a:r>
              <a:rPr lang="en-US" dirty="0" err="1">
                <a:ea typeface="Calibri"/>
                <a:cs typeface="Calibri"/>
              </a:rPr>
              <a:t>dostal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např</a:t>
            </a:r>
            <a:r>
              <a:rPr lang="en-US" dirty="0">
                <a:ea typeface="Calibri"/>
                <a:cs typeface="Calibri"/>
              </a:rPr>
              <a:t>. 3-4milionům (</a:t>
            </a:r>
            <a:r>
              <a:rPr lang="en-US" dirty="0" err="1">
                <a:ea typeface="Calibri"/>
                <a:cs typeface="Calibri"/>
              </a:rPr>
              <a:t>fiktivním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protože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svých</a:t>
            </a:r>
            <a:r>
              <a:rPr lang="en-US" dirty="0">
                <a:ea typeface="Calibri"/>
                <a:cs typeface="Calibri"/>
              </a:rPr>
              <a:t> tam </a:t>
            </a:r>
            <a:r>
              <a:rPr lang="en-US" dirty="0" err="1">
                <a:ea typeface="Calibri"/>
                <a:cs typeface="Calibri"/>
              </a:rPr>
              <a:t>má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třeba</a:t>
            </a:r>
            <a:r>
              <a:rPr lang="en-US" dirty="0">
                <a:ea typeface="Calibri"/>
                <a:cs typeface="Calibri"/>
              </a:rPr>
              <a:t> 1mio), </a:t>
            </a:r>
            <a:r>
              <a:rPr lang="en-US" dirty="0" err="1">
                <a:ea typeface="Calibri"/>
                <a:cs typeface="Calibri"/>
              </a:rPr>
              <a:t>které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podvodné</a:t>
            </a:r>
            <a:r>
              <a:rPr lang="en-US" dirty="0">
                <a:ea typeface="Calibri"/>
                <a:cs typeface="Calibri"/>
              </a:rPr>
              <a:t>) </a:t>
            </a:r>
            <a:r>
              <a:rPr lang="en-US" dirty="0" err="1">
                <a:ea typeface="Calibri"/>
                <a:cs typeface="Calibri"/>
              </a:rPr>
              <a:t>investiční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platformě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mu </a:t>
            </a:r>
            <a:r>
              <a:rPr lang="en-US" dirty="0" err="1">
                <a:ea typeface="Calibri"/>
                <a:cs typeface="Calibri"/>
              </a:rPr>
              <a:t>stačí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poslat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jen</a:t>
            </a:r>
            <a:r>
              <a:rPr lang="en-US" dirty="0">
                <a:ea typeface="Calibri"/>
                <a:cs typeface="Calibri"/>
              </a:rPr>
              <a:t>" 200tis </a:t>
            </a:r>
            <a:r>
              <a:rPr lang="en-US" dirty="0" err="1">
                <a:ea typeface="Calibri"/>
                <a:cs typeface="Calibri"/>
              </a:rPr>
              <a:t>Kč</a:t>
            </a:r>
            <a:r>
              <a:rPr lang="en-US" dirty="0">
                <a:ea typeface="Calibri"/>
                <a:cs typeface="Calibri"/>
              </a:rPr>
              <a:t>. Tedy </a:t>
            </a:r>
            <a:r>
              <a:rPr lang="en-US" dirty="0" err="1">
                <a:ea typeface="Calibri"/>
                <a:cs typeface="Calibri"/>
              </a:rPr>
              <a:t>porovnává</a:t>
            </a:r>
            <a:r>
              <a:rPr lang="en-US" dirty="0">
                <a:ea typeface="Calibri"/>
                <a:cs typeface="Calibri"/>
              </a:rPr>
              <a:t> 200tis vs 3-4mio CZK.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Každý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podlehne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investičnímu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podvodu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začátku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vysní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nejaký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sen</a:t>
            </a:r>
            <a:r>
              <a:rPr lang="en-US" dirty="0">
                <a:ea typeface="Calibri"/>
                <a:cs typeface="Calibri"/>
              </a:rPr>
              <a:t>, co s </a:t>
            </a:r>
            <a:r>
              <a:rPr lang="en-US" dirty="0" err="1">
                <a:ea typeface="Calibri"/>
                <a:cs typeface="Calibri"/>
              </a:rPr>
              <a:t>těmi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penězi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udělá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Mluvil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jsem</a:t>
            </a:r>
            <a:r>
              <a:rPr lang="en-US" dirty="0">
                <a:ea typeface="Calibri"/>
                <a:cs typeface="Calibri"/>
              </a:rPr>
              <a:t> s </a:t>
            </a:r>
            <a:r>
              <a:rPr lang="en-US" dirty="0" err="1">
                <a:ea typeface="Calibri"/>
                <a:cs typeface="Calibri"/>
              </a:rPr>
              <a:t>klientkou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chtěl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splatit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úvěr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jiní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chtějí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penězmi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pomoc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svým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detěm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apod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Tento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jim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bohužel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odstaví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racionální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část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mozku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slepě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následují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manipulativní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útočníky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kteří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velmi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pečující</a:t>
            </a:r>
            <a:r>
              <a:rPr lang="en-US" dirty="0">
                <a:ea typeface="Calibri"/>
                <a:cs typeface="Calibri"/>
              </a:rPr>
              <a:t> - </a:t>
            </a:r>
            <a:r>
              <a:rPr lang="en-US" dirty="0" err="1">
                <a:ea typeface="Calibri"/>
                <a:cs typeface="Calibri"/>
              </a:rPr>
              <a:t>zajímají</a:t>
            </a:r>
            <a:r>
              <a:rPr lang="en-US" dirty="0">
                <a:ea typeface="Calibri"/>
                <a:cs typeface="Calibri"/>
              </a:rPr>
              <a:t> se o </a:t>
            </a:r>
            <a:r>
              <a:rPr lang="en-US" dirty="0" err="1">
                <a:ea typeface="Calibri"/>
                <a:cs typeface="Calibri"/>
              </a:rPr>
              <a:t>klienty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ptají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rodinu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nebo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naopak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když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potřeba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přitlačí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musí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jednat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rychle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jinak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přijde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výhodnou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nabídku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apod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Někdy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nám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tím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zůstává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rozum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stát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protože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poslední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příklad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odehrál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klientka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</a:t>
            </a:r>
            <a:r>
              <a:rPr lang="en-US" dirty="0">
                <a:ea typeface="Calibri"/>
                <a:cs typeface="Calibri"/>
              </a:rPr>
              <a:t> v ČS </a:t>
            </a:r>
            <a:r>
              <a:rPr lang="en-US" dirty="0" err="1">
                <a:ea typeface="Calibri"/>
                <a:cs typeface="Calibri"/>
              </a:rPr>
              <a:t>vzala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úvěr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nám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tvrdila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to </a:t>
            </a:r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rekontrukci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bytu</a:t>
            </a:r>
            <a:r>
              <a:rPr lang="en-US" dirty="0">
                <a:ea typeface="Calibri"/>
                <a:cs typeface="Calibri"/>
              </a:rPr>
              <a:t>. Tyto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vybrala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dirty="0" err="1">
                <a:ea typeface="Calibri"/>
                <a:cs typeface="Calibri"/>
              </a:rPr>
              <a:t>hotovosti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pokladně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částku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více</a:t>
            </a:r>
            <a:r>
              <a:rPr lang="en-US" dirty="0">
                <a:ea typeface="Calibri"/>
                <a:cs typeface="Calibri"/>
              </a:rPr>
              <a:t> jak </a:t>
            </a:r>
            <a:r>
              <a:rPr lang="en-US" dirty="0" err="1">
                <a:ea typeface="Calibri"/>
                <a:cs typeface="Calibri"/>
              </a:rPr>
              <a:t>milion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korun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předala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útočníkům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někde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parkovišti</a:t>
            </a:r>
            <a:r>
              <a:rPr lang="en-US" dirty="0">
                <a:ea typeface="Calibri"/>
                <a:cs typeface="Calibri"/>
              </a:rPr>
              <a:t>, v </a:t>
            </a:r>
            <a:r>
              <a:rPr lang="en-US" dirty="0" err="1">
                <a:ea typeface="Calibri"/>
                <a:cs typeface="Calibri"/>
              </a:rPr>
              <a:t>domění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předává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kurýrovi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který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veze</a:t>
            </a:r>
            <a:r>
              <a:rPr lang="en-US" dirty="0">
                <a:ea typeface="Calibri"/>
                <a:cs typeface="Calibri"/>
              </a:rPr>
              <a:t> do ČSOB a </a:t>
            </a:r>
            <a:r>
              <a:rPr lang="en-US" dirty="0" err="1">
                <a:ea typeface="Calibri"/>
                <a:cs typeface="Calibri"/>
              </a:rPr>
              <a:t>bude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imvestovat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zhodnocovat</a:t>
            </a:r>
            <a:r>
              <a:rPr lang="en-US" dirty="0">
                <a:ea typeface="Calibri"/>
                <a:cs typeface="Calibri"/>
              </a:rPr>
              <a:t>:-/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574-5328-44D8-8569-1484FE8C8997}" type="slidenum">
              <a:rPr lang="cs-CZ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16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Druhým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nejvíce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rozšířeným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pak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Falešný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bankéř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...</a:t>
            </a:r>
            <a:r>
              <a:rPr lang="en-US" dirty="0" err="1">
                <a:ea typeface="Calibri"/>
                <a:cs typeface="Calibri"/>
              </a:rPr>
              <a:t>projít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seznam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slidu</a:t>
            </a:r>
            <a:r>
              <a:rPr lang="en-US" dirty="0">
                <a:ea typeface="Calibri"/>
                <a:cs typeface="Calibri"/>
              </a:rPr>
              <a:t>....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Celá</a:t>
            </a:r>
            <a:r>
              <a:rPr lang="en-US" dirty="0">
                <a:ea typeface="Calibri"/>
                <a:cs typeface="Calibri"/>
              </a:rPr>
              <a:t> legenda </a:t>
            </a:r>
            <a:r>
              <a:rPr lang="en-US" dirty="0" err="1">
                <a:ea typeface="Calibri"/>
                <a:cs typeface="Calibri"/>
              </a:rPr>
              <a:t>stojí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tom, </a:t>
            </a:r>
            <a:r>
              <a:rPr lang="en-US" dirty="0" err="1">
                <a:ea typeface="Calibri"/>
                <a:cs typeface="Calibri"/>
              </a:rPr>
              <a:t>klienta</a:t>
            </a:r>
            <a:r>
              <a:rPr lang="en-US" dirty="0">
                <a:ea typeface="Calibri"/>
                <a:cs typeface="Calibri"/>
              </a:rPr>
              <a:t> co </a:t>
            </a:r>
            <a:r>
              <a:rPr lang="en-US" dirty="0" err="1">
                <a:ea typeface="Calibri"/>
                <a:cs typeface="Calibri"/>
              </a:rPr>
              <a:t>nejvíce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vyděsit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zatlačit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něj</a:t>
            </a:r>
            <a:r>
              <a:rPr lang="en-US" dirty="0">
                <a:ea typeface="Calibri"/>
                <a:cs typeface="Calibri"/>
              </a:rPr>
              <a:t> z </a:t>
            </a:r>
            <a:r>
              <a:rPr lang="en-US" dirty="0" err="1">
                <a:ea typeface="Calibri"/>
                <a:cs typeface="Calibri"/>
              </a:rPr>
              <a:t>pozice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autority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volá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bezpečnostní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pracovník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banky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policie</a:t>
            </a:r>
            <a:r>
              <a:rPr lang="en-US" dirty="0">
                <a:ea typeface="Calibri"/>
                <a:cs typeface="Calibri"/>
              </a:rPr>
              <a:t> ČR, </a:t>
            </a:r>
            <a:r>
              <a:rPr lang="en-US" dirty="0" err="1">
                <a:ea typeface="Calibri"/>
                <a:cs typeface="Calibri"/>
              </a:rPr>
              <a:t>apod</a:t>
            </a:r>
            <a:r>
              <a:rPr lang="en-US" dirty="0">
                <a:ea typeface="Calibri"/>
                <a:cs typeface="Calibri"/>
              </a:rPr>
              <a:t>.)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Nově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útočníci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začínají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celý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tím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klientovi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přijde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podvodná</a:t>
            </a:r>
            <a:r>
              <a:rPr lang="en-US" dirty="0">
                <a:ea typeface="Calibri"/>
                <a:cs typeface="Calibri"/>
              </a:rPr>
              <a:t> SMS, </a:t>
            </a:r>
            <a:r>
              <a:rPr lang="en-US" dirty="0" err="1">
                <a:ea typeface="Calibri"/>
                <a:cs typeface="Calibri"/>
              </a:rPr>
              <a:t>např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zaplatit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pokutu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Pokud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klikne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zadá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přihlašovací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údaje</a:t>
            </a:r>
            <a:r>
              <a:rPr lang="en-US" dirty="0">
                <a:ea typeface="Calibri"/>
                <a:cs typeface="Calibri"/>
              </a:rPr>
              <a:t> do </a:t>
            </a:r>
            <a:r>
              <a:rPr lang="en-US" dirty="0" err="1">
                <a:ea typeface="Calibri"/>
                <a:cs typeface="Calibri"/>
              </a:rPr>
              <a:t>podvodných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stránek</a:t>
            </a:r>
            <a:r>
              <a:rPr lang="en-US" dirty="0">
                <a:ea typeface="Calibri"/>
                <a:cs typeface="Calibri"/>
              </a:rPr>
              <a:t>, v </a:t>
            </a:r>
            <a:r>
              <a:rPr lang="en-US" dirty="0" err="1">
                <a:ea typeface="Calibri"/>
                <a:cs typeface="Calibri"/>
              </a:rPr>
              <a:t>domění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platit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tím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zpřístupní</a:t>
            </a:r>
            <a:r>
              <a:rPr lang="en-US" dirty="0">
                <a:ea typeface="Calibri"/>
                <a:cs typeface="Calibri"/>
              </a:rPr>
              <a:t> IB </a:t>
            </a:r>
            <a:r>
              <a:rPr lang="en-US" dirty="0" err="1">
                <a:ea typeface="Calibri"/>
                <a:cs typeface="Calibri"/>
              </a:rPr>
              <a:t>podvodníkům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kteří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vidí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zůstaky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účty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karty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apod</a:t>
            </a:r>
            <a:r>
              <a:rPr lang="en-US" dirty="0">
                <a:ea typeface="Calibri"/>
                <a:cs typeface="Calibri"/>
              </a:rPr>
              <a:t>, toho </a:t>
            </a:r>
            <a:r>
              <a:rPr lang="en-US" dirty="0" err="1">
                <a:ea typeface="Calibri"/>
                <a:cs typeface="Calibri"/>
              </a:rPr>
              <a:t>následně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využijí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Klientovi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totiž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zavolají</a:t>
            </a:r>
            <a:r>
              <a:rPr lang="en-US" dirty="0">
                <a:ea typeface="Calibri"/>
                <a:cs typeface="Calibri"/>
              </a:rPr>
              <a:t>, a </a:t>
            </a:r>
            <a:r>
              <a:rPr lang="en-US" dirty="0" err="1">
                <a:ea typeface="Calibri"/>
                <a:cs typeface="Calibri"/>
              </a:rPr>
              <a:t>řeknou</a:t>
            </a:r>
            <a:r>
              <a:rPr lang="en-US" dirty="0">
                <a:ea typeface="Calibri"/>
                <a:cs typeface="Calibri"/>
              </a:rPr>
              <a:t> mu,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kliknul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podvodnou</a:t>
            </a:r>
            <a:r>
              <a:rPr lang="en-US" dirty="0">
                <a:ea typeface="Calibri"/>
                <a:cs typeface="Calibri"/>
              </a:rPr>
              <a:t> SMS (</a:t>
            </a:r>
            <a:r>
              <a:rPr lang="en-US" dirty="0" err="1">
                <a:ea typeface="Calibri"/>
                <a:cs typeface="Calibri"/>
              </a:rPr>
              <a:t>ciže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pravda</a:t>
            </a:r>
            <a:r>
              <a:rPr lang="en-US" dirty="0">
                <a:ea typeface="Calibri"/>
                <a:cs typeface="Calibri"/>
              </a:rPr>
              <a:t>!) a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účet</a:t>
            </a:r>
            <a:r>
              <a:rPr lang="en-US" dirty="0">
                <a:ea typeface="Calibri"/>
                <a:cs typeface="Calibri"/>
              </a:rPr>
              <a:t> je v </a:t>
            </a:r>
            <a:r>
              <a:rPr lang="en-US" dirty="0" err="1">
                <a:ea typeface="Calibri"/>
                <a:cs typeface="Calibri"/>
              </a:rPr>
              <a:t>ohrožení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velmi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relevantní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protože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vidí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detaily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jeho</a:t>
            </a:r>
            <a:r>
              <a:rPr lang="en-US" dirty="0">
                <a:ea typeface="Calibri"/>
                <a:cs typeface="Calibri"/>
              </a:rPr>
              <a:t> IB, </a:t>
            </a:r>
            <a:r>
              <a:rPr lang="en-US" dirty="0" err="1">
                <a:ea typeface="Calibri"/>
                <a:cs typeface="Calibri"/>
              </a:rPr>
              <a:t>takže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znají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čísla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účtů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karet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apod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Calibri"/>
                <a:cs typeface="Calibri"/>
              </a:rPr>
              <a:t>Následně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klienta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přimějí</a:t>
            </a:r>
            <a:r>
              <a:rPr lang="en-US" dirty="0">
                <a:ea typeface="Calibri"/>
                <a:cs typeface="Calibri"/>
              </a:rPr>
              <a:t> aby </a:t>
            </a:r>
            <a:r>
              <a:rPr lang="en-US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zachránil</a:t>
            </a:r>
            <a:r>
              <a:rPr lang="en-US" dirty="0">
                <a:ea typeface="Calibri"/>
                <a:cs typeface="Calibri"/>
              </a:rPr>
              <a:t>...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Součástí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této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jejich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hry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často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zaslání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přístupů</a:t>
            </a:r>
            <a:r>
              <a:rPr lang="en-US" dirty="0">
                <a:ea typeface="Calibri"/>
                <a:cs typeface="Calibri"/>
              </a:rPr>
              <a:t> do "platformy" ČNB, </a:t>
            </a:r>
            <a:r>
              <a:rPr lang="en-US" dirty="0" err="1">
                <a:ea typeface="Calibri"/>
                <a:cs typeface="Calibri"/>
              </a:rPr>
              <a:t>kam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dostae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přihlašovací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údaje</a:t>
            </a:r>
            <a:r>
              <a:rPr lang="en-US" dirty="0">
                <a:ea typeface="Calibri"/>
                <a:cs typeface="Calibri"/>
              </a:rPr>
              <a:t> a po </a:t>
            </a:r>
            <a:r>
              <a:rPr lang="en-US" dirty="0" err="1">
                <a:ea typeface="Calibri"/>
                <a:cs typeface="Calibri"/>
              </a:rPr>
              <a:t>přihlášení</a:t>
            </a:r>
            <a:r>
              <a:rPr lang="en-US" dirty="0">
                <a:ea typeface="Calibri"/>
                <a:cs typeface="Calibri"/>
              </a:rPr>
              <a:t> tam </a:t>
            </a:r>
            <a:r>
              <a:rPr lang="en-US" dirty="0" err="1">
                <a:ea typeface="Calibri"/>
                <a:cs typeface="Calibri"/>
              </a:rPr>
              <a:t>vidí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své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převedené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...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Calibri"/>
                <a:cs typeface="Calibri"/>
              </a:rPr>
              <a:t>Podvodný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příběh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err="1">
                <a:ea typeface="Calibri"/>
                <a:cs typeface="Calibri"/>
              </a:rPr>
              <a:t>často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vyladěn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těchto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dirty="0">
                <a:ea typeface="Calibri"/>
                <a:cs typeface="Calibri"/>
              </a:rPr>
              <a:t>detailů, </a:t>
            </a:r>
            <a:r>
              <a:rPr lang="en-US" err="1">
                <a:ea typeface="Calibri"/>
                <a:cs typeface="Calibri"/>
              </a:rPr>
              <a:t>kdy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klientovi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pošlou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různé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dokumenty</a:t>
            </a:r>
            <a:r>
              <a:rPr lang="en-US" dirty="0">
                <a:ea typeface="Calibri"/>
                <a:cs typeface="Calibri"/>
              </a:rPr>
              <a:t> s </a:t>
            </a:r>
            <a:r>
              <a:rPr lang="en-US" err="1">
                <a:ea typeface="Calibri"/>
                <a:cs typeface="Calibri"/>
              </a:rPr>
              <a:t>hlavičkou</a:t>
            </a:r>
            <a:r>
              <a:rPr lang="en-US" dirty="0">
                <a:ea typeface="Calibri"/>
                <a:cs typeface="Calibri"/>
              </a:rPr>
              <a:t> ČS, </a:t>
            </a:r>
            <a:r>
              <a:rPr lang="en-US" err="1">
                <a:ea typeface="Calibri"/>
                <a:cs typeface="Calibri"/>
              </a:rPr>
              <a:t>nebo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osobní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kartičky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potvrzující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identitu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pracovníka</a:t>
            </a:r>
            <a:r>
              <a:rPr lang="en-US" dirty="0">
                <a:ea typeface="Calibri"/>
                <a:cs typeface="Calibri"/>
              </a:rPr>
              <a:t> ČS (</a:t>
            </a:r>
            <a:r>
              <a:rPr lang="en-US" err="1">
                <a:ea typeface="Calibri"/>
                <a:cs typeface="Calibri"/>
              </a:rPr>
              <a:t>fotku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ukradnou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linkedIN</a:t>
            </a:r>
            <a:r>
              <a:rPr lang="en-US" dirty="0">
                <a:ea typeface="Calibri"/>
                <a:cs typeface="Calibri"/>
              </a:rPr>
              <a:t>), v </a:t>
            </a:r>
            <a:r>
              <a:rPr lang="en-US" err="1">
                <a:ea typeface="Calibri"/>
                <a:cs typeface="Calibri"/>
              </a:rPr>
              <a:t>případech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kdy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klienti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vkládali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krypto</a:t>
            </a:r>
            <a:r>
              <a:rPr lang="en-US" dirty="0">
                <a:ea typeface="Calibri"/>
                <a:cs typeface="Calibri"/>
              </a:rPr>
              <a:t> ATM, </a:t>
            </a:r>
            <a:r>
              <a:rPr lang="en-US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QR </a:t>
            </a:r>
            <a:r>
              <a:rPr lang="en-US" err="1">
                <a:ea typeface="Calibri"/>
                <a:cs typeface="Calibri"/>
              </a:rPr>
              <a:t>kody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které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jim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útočnici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dali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err="1">
                <a:ea typeface="Calibri"/>
                <a:cs typeface="Calibri"/>
              </a:rPr>
              <a:t>nutné</a:t>
            </a:r>
            <a:r>
              <a:rPr lang="en-US" dirty="0">
                <a:ea typeface="Calibri"/>
                <a:cs typeface="Calibri"/>
              </a:rPr>
              <a:t> pro </a:t>
            </a:r>
            <a:r>
              <a:rPr lang="en-US" err="1">
                <a:ea typeface="Calibri"/>
                <a:cs typeface="Calibri"/>
              </a:rPr>
              <a:t>vložení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penez</a:t>
            </a:r>
            <a:r>
              <a:rPr lang="en-US" dirty="0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krypto</a:t>
            </a:r>
            <a:r>
              <a:rPr lang="en-US" dirty="0">
                <a:ea typeface="Calibri"/>
                <a:cs typeface="Calibri"/>
              </a:rPr>
              <a:t> ATM) </a:t>
            </a:r>
            <a:r>
              <a:rPr lang="en-US" err="1">
                <a:ea typeface="Calibri"/>
                <a:cs typeface="Calibri"/>
              </a:rPr>
              <a:t>obsahovaly</a:t>
            </a:r>
            <a:r>
              <a:rPr lang="en-US" dirty="0">
                <a:ea typeface="Calibri"/>
                <a:cs typeface="Calibri"/>
              </a:rPr>
              <a:t> logo ČNB </a:t>
            </a:r>
            <a:r>
              <a:rPr lang="en-US" err="1">
                <a:ea typeface="Calibri"/>
                <a:cs typeface="Calibri"/>
              </a:rPr>
              <a:t>nebo</a:t>
            </a:r>
            <a:r>
              <a:rPr lang="en-US" dirty="0">
                <a:ea typeface="Calibri"/>
                <a:cs typeface="Calibri"/>
              </a:rPr>
              <a:t> ČS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574-5328-44D8-8569-1484FE8C8997}" type="slidenum">
              <a:rPr lang="cs-CZ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31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Asi </a:t>
            </a:r>
            <a:r>
              <a:rPr lang="en-US" dirty="0" err="1">
                <a:ea typeface="Calibri"/>
                <a:cs typeface="Calibri"/>
              </a:rPr>
              <a:t>nejstarší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podvod</a:t>
            </a:r>
            <a:r>
              <a:rPr lang="en-US" dirty="0">
                <a:ea typeface="Calibri"/>
                <a:cs typeface="Calibri"/>
              </a:rPr>
              <a:t> ala "</a:t>
            </a:r>
            <a:r>
              <a:rPr lang="en-US" dirty="0" err="1">
                <a:ea typeface="Calibri"/>
                <a:cs typeface="Calibri"/>
              </a:rPr>
              <a:t>sňatkový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podvodník</a:t>
            </a:r>
            <a:r>
              <a:rPr lang="en-US" dirty="0">
                <a:ea typeface="Calibri"/>
                <a:cs typeface="Calibri"/>
              </a:rPr>
              <a:t>"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Jen je </a:t>
            </a:r>
            <a:r>
              <a:rPr lang="en-US" dirty="0" err="1">
                <a:ea typeface="Calibri"/>
                <a:cs typeface="Calibri"/>
              </a:rPr>
              <a:t>dobře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škálovaný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dirty="0" err="1">
                <a:ea typeface="Calibri"/>
                <a:cs typeface="Calibri"/>
              </a:rPr>
              <a:t>digitálu</a:t>
            </a:r>
            <a:r>
              <a:rPr lang="en-US" dirty="0">
                <a:ea typeface="Calibri"/>
                <a:cs typeface="Calibri"/>
              </a:rPr>
              <a:t>:-)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Z </a:t>
            </a:r>
            <a:r>
              <a:rPr lang="en-US" dirty="0" err="1">
                <a:ea typeface="Calibri"/>
                <a:cs typeface="Calibri"/>
              </a:rPr>
              <a:t>pohledu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demanipulace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jde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nejtěží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případy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dirty="0" err="1">
                <a:ea typeface="Calibri"/>
                <a:cs typeface="Calibri"/>
              </a:rPr>
              <a:t>podvodu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řadu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měsíců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protože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prostě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zamilovaný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Útočníci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prostě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trefí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slabé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místo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klientů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které</a:t>
            </a:r>
            <a:r>
              <a:rPr lang="en-US" dirty="0">
                <a:ea typeface="Calibri"/>
                <a:cs typeface="Calibri"/>
              </a:rPr>
              <a:t> je v </a:t>
            </a:r>
            <a:r>
              <a:rPr lang="en-US" dirty="0" err="1">
                <a:ea typeface="Calibri"/>
                <a:cs typeface="Calibri"/>
              </a:rPr>
              <a:t>podobě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nějakého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zklamání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opuštěnosti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chybějící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péče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neopětované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lásky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tohle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všechno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jim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útočníci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poskytnou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klienti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jim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poskytnou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:-/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Jako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nejvtipnější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historku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zde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vždy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uvádím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dirty="0" err="1">
                <a:ea typeface="Calibri"/>
                <a:cs typeface="Calibri"/>
              </a:rPr>
              <a:t>konkurenční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bance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snad</a:t>
            </a:r>
            <a:r>
              <a:rPr lang="en-US" dirty="0">
                <a:ea typeface="Calibri"/>
                <a:cs typeface="Calibri"/>
              </a:rPr>
              <a:t> RB, </a:t>
            </a:r>
            <a:r>
              <a:rPr lang="en-US" dirty="0" err="1">
                <a:ea typeface="Calibri"/>
                <a:cs typeface="Calibri"/>
              </a:rPr>
              <a:t>měli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klientku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posílala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astronautovi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oběžnou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dráhu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protože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nemůže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vrátit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zpět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Zem.... :-D </a:t>
            </a:r>
            <a:r>
              <a:rPr lang="en-US" dirty="0" err="1">
                <a:ea typeface="Calibri"/>
                <a:cs typeface="Calibri"/>
              </a:rPr>
              <a:t>jinak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nejčastější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historky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záchrana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nemocných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vojáků</a:t>
            </a:r>
            <a:r>
              <a:rPr lang="en-US" dirty="0">
                <a:ea typeface="Calibri"/>
                <a:cs typeface="Calibri"/>
              </a:rPr>
              <a:t> z mise, ale </a:t>
            </a:r>
            <a:r>
              <a:rPr lang="en-US" dirty="0" err="1">
                <a:ea typeface="Calibri"/>
                <a:cs typeface="Calibri"/>
              </a:rPr>
              <a:t>také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platba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výkupného</a:t>
            </a:r>
            <a:r>
              <a:rPr lang="en-US" dirty="0">
                <a:ea typeface="Calibri"/>
                <a:cs typeface="Calibri"/>
              </a:rPr>
              <a:t> za prince </a:t>
            </a:r>
            <a:r>
              <a:rPr lang="en-US" dirty="0" err="1">
                <a:ea typeface="Calibri"/>
                <a:cs typeface="Calibri"/>
              </a:rPr>
              <a:t>Harryho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nebo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nemocného</a:t>
            </a:r>
            <a:r>
              <a:rPr lang="en-US" dirty="0">
                <a:ea typeface="Calibri"/>
                <a:cs typeface="Calibri"/>
              </a:rPr>
              <a:t> Brada Pitta...:-)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574-5328-44D8-8569-1484FE8C8997}" type="slidenum">
              <a:rPr lang="cs-CZ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4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arabicParenR"/>
            </a:pPr>
            <a:r>
              <a:rPr lang="en-US" dirty="0">
                <a:ea typeface="Calibri"/>
                <a:cs typeface="Calibri"/>
              </a:rPr>
              <a:t>Na tom </a:t>
            </a:r>
            <a:r>
              <a:rPr lang="en-US" err="1">
                <a:ea typeface="Calibri"/>
                <a:cs typeface="Calibri"/>
              </a:rPr>
              <a:t>slidu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zbývající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podvody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kterých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máme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err="1">
                <a:ea typeface="Calibri"/>
                <a:cs typeface="Calibri"/>
              </a:rPr>
              <a:t>řádu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jednotek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procent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228600" indent="-228600">
              <a:buAutoNum type="arabicParenR"/>
            </a:pPr>
            <a:r>
              <a:rPr lang="en-US" dirty="0" err="1">
                <a:ea typeface="Calibri"/>
                <a:cs typeface="Calibri"/>
              </a:rPr>
              <a:t>Bazarové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podvody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pPr marL="685800" lvl="1" indent="-22860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inzeruje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bazosi</a:t>
            </a:r>
            <a:endParaRPr lang="en-US" dirty="0">
              <a:ea typeface="Calibri"/>
              <a:cs typeface="Calibri"/>
            </a:endParaRPr>
          </a:p>
          <a:p>
            <a:pPr marL="685800" lvl="1" indent="-22860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Je </a:t>
            </a:r>
            <a:r>
              <a:rPr lang="en-US" dirty="0" err="1">
                <a:ea typeface="Calibri"/>
                <a:cs typeface="Calibri"/>
              </a:rPr>
              <a:t>kontaktován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zájemcem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zboží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který</a:t>
            </a:r>
            <a:r>
              <a:rPr lang="en-US" dirty="0">
                <a:ea typeface="Calibri"/>
                <a:cs typeface="Calibri"/>
              </a:rPr>
              <a:t> mu </a:t>
            </a:r>
            <a:r>
              <a:rPr lang="en-US" dirty="0" err="1">
                <a:ea typeface="Calibri"/>
                <a:cs typeface="Calibri"/>
              </a:rPr>
              <a:t>posílá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stránku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přepravu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včetně</a:t>
            </a:r>
            <a:r>
              <a:rPr lang="en-US" dirty="0">
                <a:ea typeface="Calibri"/>
                <a:cs typeface="Calibri"/>
              </a:rPr>
              <a:t> toho,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tam </a:t>
            </a:r>
            <a:r>
              <a:rPr lang="en-US" dirty="0" err="1">
                <a:ea typeface="Calibri"/>
                <a:cs typeface="Calibri"/>
              </a:rPr>
              <a:t>obdrží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a to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přihlásí</a:t>
            </a:r>
            <a:r>
              <a:rPr lang="en-US" dirty="0">
                <a:ea typeface="Calibri"/>
                <a:cs typeface="Calibri"/>
              </a:rPr>
              <a:t> do </a:t>
            </a:r>
            <a:r>
              <a:rPr lang="en-US" dirty="0" err="1">
                <a:ea typeface="Calibri"/>
                <a:cs typeface="Calibri"/>
              </a:rPr>
              <a:t>svého</a:t>
            </a:r>
            <a:r>
              <a:rPr lang="en-US" dirty="0">
                <a:ea typeface="Calibri"/>
                <a:cs typeface="Calibri"/>
              </a:rPr>
              <a:t> IB</a:t>
            </a:r>
          </a:p>
          <a:p>
            <a:pPr marL="685800" lvl="1" indent="-22860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Ve </a:t>
            </a:r>
            <a:r>
              <a:rPr lang="en-US" dirty="0" err="1">
                <a:ea typeface="Calibri"/>
                <a:cs typeface="Calibri"/>
              </a:rPr>
              <a:t>skutečnosti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zadá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udaje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falešnou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stránku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útočníci</a:t>
            </a:r>
            <a:r>
              <a:rPr lang="en-US" dirty="0">
                <a:ea typeface="Calibri"/>
                <a:cs typeface="Calibri"/>
              </a:rPr>
              <a:t> za </a:t>
            </a:r>
            <a:r>
              <a:rPr lang="en-US" dirty="0" err="1">
                <a:ea typeface="Calibri"/>
                <a:cs typeface="Calibri"/>
              </a:rPr>
              <a:t>něj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zadají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platbu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kterou</a:t>
            </a:r>
            <a:r>
              <a:rPr lang="en-US" dirty="0">
                <a:ea typeface="Calibri"/>
                <a:cs typeface="Calibri"/>
              </a:rPr>
              <a:t> on </a:t>
            </a:r>
            <a:r>
              <a:rPr lang="en-US" dirty="0" err="1">
                <a:ea typeface="Calibri"/>
                <a:cs typeface="Calibri"/>
              </a:rPr>
              <a:t>pak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dirty="0" err="1">
                <a:ea typeface="Calibri"/>
                <a:cs typeface="Calibri"/>
              </a:rPr>
              <a:t>domění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potvrzuje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příchozí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svůj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účet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potvrdí</a:t>
            </a:r>
            <a:endParaRPr lang="en-US" dirty="0">
              <a:ea typeface="Calibri"/>
              <a:cs typeface="Calibri"/>
            </a:endParaRPr>
          </a:p>
          <a:p>
            <a:pPr marL="228600" indent="-228600">
              <a:buAutoNum type="arabicParenR"/>
            </a:pPr>
            <a:r>
              <a:rPr lang="en-US" err="1">
                <a:ea typeface="Calibri"/>
                <a:cs typeface="Calibri"/>
              </a:rPr>
              <a:t>Falešné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brigády</a:t>
            </a:r>
            <a:endParaRPr lang="en-US" dirty="0">
              <a:ea typeface="Calibri"/>
              <a:cs typeface="Calibri"/>
            </a:endParaRPr>
          </a:p>
          <a:p>
            <a:pPr marL="685800" lvl="1" indent="-22860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Podvod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nabízí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výdělek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dirty="0" err="1">
                <a:ea typeface="Calibri"/>
                <a:cs typeface="Calibri"/>
              </a:rPr>
              <a:t>řádu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několik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tisíc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denně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cílem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bylo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přeposílat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z </a:t>
            </a:r>
            <a:r>
              <a:rPr lang="en-US" dirty="0" err="1">
                <a:ea typeface="Calibri"/>
                <a:cs typeface="Calibri"/>
              </a:rPr>
              <a:t>účtu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účet</a:t>
            </a:r>
            <a:r>
              <a:rPr lang="en-US" dirty="0">
                <a:ea typeface="Calibri"/>
                <a:cs typeface="Calibri"/>
              </a:rPr>
              <a:t>, </a:t>
            </a:r>
          </a:p>
          <a:p>
            <a:pPr marL="685800" lvl="1" indent="-22860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Ve </a:t>
            </a:r>
            <a:r>
              <a:rPr lang="en-US" dirty="0" err="1">
                <a:ea typeface="Calibri"/>
                <a:cs typeface="Calibri"/>
              </a:rPr>
              <a:t>skutečnosti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tito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klienti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stali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bílými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koňmi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přeposílají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z </a:t>
            </a:r>
            <a:r>
              <a:rPr lang="en-US" dirty="0" err="1">
                <a:ea typeface="Calibri"/>
                <a:cs typeface="Calibri"/>
              </a:rPr>
              <a:t>trestné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činnosti</a:t>
            </a:r>
            <a:endParaRPr lang="en-US" dirty="0">
              <a:ea typeface="Calibri"/>
              <a:cs typeface="Calibri"/>
            </a:endParaRPr>
          </a:p>
          <a:p>
            <a:pPr marL="228600" indent="-228600">
              <a:buAutoNum type="arabicParenR"/>
            </a:pPr>
            <a:r>
              <a:rPr lang="en-US" dirty="0" err="1">
                <a:ea typeface="Calibri"/>
                <a:cs typeface="Calibri"/>
              </a:rPr>
              <a:t>Rodinná</a:t>
            </a:r>
            <a:r>
              <a:rPr lang="en-US" dirty="0">
                <a:ea typeface="Calibri"/>
                <a:cs typeface="Calibri"/>
              </a:rPr>
              <a:t> past</a:t>
            </a:r>
          </a:p>
          <a:p>
            <a:pPr marL="685800" lvl="1" indent="-22860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Nejnovější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podvod</a:t>
            </a:r>
            <a:endParaRPr lang="en-US" dirty="0">
              <a:ea typeface="Calibri"/>
              <a:cs typeface="Calibri"/>
            </a:endParaRPr>
          </a:p>
          <a:p>
            <a:pPr marL="685800" lvl="1" indent="-22860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Útočníci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pošlou</a:t>
            </a:r>
            <a:r>
              <a:rPr lang="en-US" dirty="0">
                <a:ea typeface="Calibri"/>
                <a:cs typeface="Calibri"/>
              </a:rPr>
              <a:t> SMS: Mami, </a:t>
            </a:r>
            <a:r>
              <a:rPr lang="en-US" dirty="0" err="1">
                <a:ea typeface="Calibri"/>
                <a:cs typeface="Calibri"/>
              </a:rPr>
              <a:t>rozbil</a:t>
            </a:r>
            <a:r>
              <a:rPr lang="en-US" dirty="0">
                <a:ea typeface="Calibri"/>
                <a:cs typeface="Calibri"/>
              </a:rPr>
              <a:t> se mi </a:t>
            </a:r>
            <a:r>
              <a:rPr lang="en-US" dirty="0" err="1">
                <a:ea typeface="Calibri"/>
                <a:cs typeface="Calibri"/>
              </a:rPr>
              <a:t>telefon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tohle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moje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nové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telefonní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číslo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Napiš</a:t>
            </a:r>
            <a:r>
              <a:rPr lang="en-US" dirty="0">
                <a:ea typeface="Calibri"/>
                <a:cs typeface="Calibri"/>
              </a:rPr>
              <a:t> mi, </a:t>
            </a:r>
            <a:r>
              <a:rPr lang="en-US" dirty="0" err="1">
                <a:ea typeface="Calibri"/>
                <a:cs typeface="Calibri"/>
              </a:rPr>
              <a:t>potřebuju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nový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mobil</a:t>
            </a:r>
            <a:endParaRPr lang="en-US" dirty="0">
              <a:ea typeface="Calibri"/>
              <a:cs typeface="Calibri"/>
            </a:endParaRPr>
          </a:p>
          <a:p>
            <a:pPr marL="685800" lvl="1" indent="-22860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Pokud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útočníkům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podaří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trefit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klienta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díte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např</a:t>
            </a:r>
            <a:r>
              <a:rPr lang="en-US" dirty="0">
                <a:ea typeface="Calibri"/>
                <a:cs typeface="Calibri"/>
              </a:rPr>
              <a:t>. V </a:t>
            </a:r>
            <a:r>
              <a:rPr lang="en-US" dirty="0" err="1">
                <a:ea typeface="Calibri"/>
                <a:cs typeface="Calibri"/>
              </a:rPr>
              <a:t>zahraničí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může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stát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podlehne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pošle</a:t>
            </a:r>
            <a:endParaRPr lang="en-US" dirty="0">
              <a:ea typeface="Calibri"/>
              <a:cs typeface="Calibri"/>
            </a:endParaRPr>
          </a:p>
          <a:p>
            <a:pPr marL="228600" indent="-228600">
              <a:buAutoNum type="arabicParenR"/>
            </a:pPr>
            <a:r>
              <a:rPr lang="en-US" dirty="0" err="1">
                <a:ea typeface="Calibri"/>
                <a:cs typeface="Calibri"/>
              </a:rPr>
              <a:t>Falešný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eshop</a:t>
            </a:r>
            <a:endParaRPr lang="en-US" dirty="0">
              <a:ea typeface="Calibri"/>
              <a:cs typeface="Calibri"/>
            </a:endParaRPr>
          </a:p>
          <a:p>
            <a:pPr marL="685800" lvl="1" indent="-22860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Falešný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eshop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který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láka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nízké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ceny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značkového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zboží</a:t>
            </a:r>
            <a:endParaRPr lang="en-US" dirty="0">
              <a:ea typeface="Calibri"/>
              <a:cs typeface="Calibri"/>
            </a:endParaRPr>
          </a:p>
          <a:p>
            <a:pPr marL="685800" lvl="1" indent="-22860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zaplatí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zboží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nepřijde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často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zneužity</a:t>
            </a:r>
            <a:r>
              <a:rPr lang="en-US" dirty="0">
                <a:ea typeface="Calibri"/>
                <a:cs typeface="Calibri"/>
              </a:rPr>
              <a:t> I </a:t>
            </a:r>
            <a:r>
              <a:rPr lang="en-US" dirty="0" err="1">
                <a:ea typeface="Calibri"/>
                <a:cs typeface="Calibri"/>
              </a:rPr>
              <a:t>údaje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platební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kartě</a:t>
            </a:r>
            <a:endParaRPr lang="en-US" dirty="0">
              <a:ea typeface="Calibri"/>
              <a:cs typeface="Calibri"/>
            </a:endParaRPr>
          </a:p>
          <a:p>
            <a:pPr marL="685800" lvl="1" indent="-22860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Mnody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útočníci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koupí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nějaký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funkční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eshop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kde</a:t>
            </a:r>
            <a:r>
              <a:rPr lang="en-US" dirty="0">
                <a:ea typeface="Calibri"/>
                <a:cs typeface="Calibri"/>
              </a:rPr>
              <a:t> je I </a:t>
            </a:r>
            <a:r>
              <a:rPr lang="en-US" dirty="0" err="1">
                <a:ea typeface="Calibri"/>
                <a:cs typeface="Calibri"/>
              </a:rPr>
              <a:t>originální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platební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brána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nabídnou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nizké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ceny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značkového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zboží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vyberou</a:t>
            </a:r>
            <a:r>
              <a:rPr lang="en-US" dirty="0">
                <a:ea typeface="Calibri"/>
                <a:cs typeface="Calibri"/>
              </a:rPr>
              <a:t> od </a:t>
            </a:r>
            <a:r>
              <a:rPr lang="en-US" dirty="0" err="1">
                <a:ea typeface="Calibri"/>
                <a:cs typeface="Calibri"/>
              </a:rPr>
              <a:t>lidí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zmizí</a:t>
            </a:r>
            <a:endParaRPr lang="en-US" dirty="0">
              <a:ea typeface="Calibri"/>
              <a:cs typeface="Calibri"/>
            </a:endParaRPr>
          </a:p>
          <a:p>
            <a:pPr marL="685800" lvl="1" indent="-228600">
              <a:buFont typeface="Courier New"/>
              <a:buChar char="o"/>
            </a:pPr>
            <a:endParaRPr lang="en-US" dirty="0">
              <a:ea typeface="Calibri"/>
              <a:cs typeface="Calibri"/>
            </a:endParaRPr>
          </a:p>
          <a:p>
            <a:pPr marL="228600" indent="-228600">
              <a:buAutoNum type="arabicParenR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574-5328-44D8-8569-1484FE8C8997}" type="slidenum">
              <a:rPr lang="cs-CZ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284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Když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vypravím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příběhy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zmaniupolvaných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klientů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lidé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nevěří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možné</a:t>
            </a:r>
            <a:r>
              <a:rPr lang="en-US" dirty="0">
                <a:ea typeface="Calibri"/>
                <a:cs typeface="Calibri"/>
              </a:rPr>
              <a:t> aby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to </a:t>
            </a:r>
            <a:r>
              <a:rPr lang="en-US" dirty="0" err="1">
                <a:ea typeface="Calibri"/>
                <a:cs typeface="Calibri"/>
              </a:rPr>
              <a:t>někdo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naletěl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jim</a:t>
            </a:r>
            <a:r>
              <a:rPr lang="en-US" dirty="0">
                <a:ea typeface="Calibri"/>
                <a:cs typeface="Calibri"/>
              </a:rPr>
              <a:t> by se to </a:t>
            </a:r>
            <a:r>
              <a:rPr lang="en-US" dirty="0" err="1">
                <a:ea typeface="Calibri"/>
                <a:cs typeface="Calibri"/>
              </a:rPr>
              <a:t>stát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nemohlo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naše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výzkumy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říkají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8 z 10 </a:t>
            </a:r>
            <a:r>
              <a:rPr lang="en-US" dirty="0" err="1">
                <a:ea typeface="Calibri"/>
                <a:cs typeface="Calibri"/>
              </a:rPr>
              <a:t>lidí</a:t>
            </a:r>
            <a:r>
              <a:rPr lang="en-US" dirty="0">
                <a:ea typeface="Calibri"/>
                <a:cs typeface="Calibri"/>
              </a:rPr>
              <a:t> toto </a:t>
            </a:r>
            <a:r>
              <a:rPr lang="en-US" dirty="0" err="1">
                <a:ea typeface="Calibri"/>
                <a:cs typeface="Calibri"/>
              </a:rPr>
              <a:t>říká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myslí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</a:t>
            </a:r>
            <a:r>
              <a:rPr lang="en-US" dirty="0">
                <a:ea typeface="Calibri"/>
                <a:cs typeface="Calibri"/>
              </a:rPr>
              <a:t> to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Celý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vtip</a:t>
            </a:r>
            <a:r>
              <a:rPr lang="en-US" dirty="0">
                <a:ea typeface="Calibri"/>
                <a:cs typeface="Calibri"/>
              </a:rPr>
              <a:t> je v tom,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každý</a:t>
            </a:r>
            <a:r>
              <a:rPr lang="en-US" dirty="0">
                <a:ea typeface="Calibri"/>
                <a:cs typeface="Calibri"/>
              </a:rPr>
              <a:t> z </a:t>
            </a:r>
            <a:r>
              <a:rPr lang="en-US" dirty="0" err="1">
                <a:ea typeface="Calibri"/>
                <a:cs typeface="Calibri"/>
              </a:rPr>
              <a:t>nás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může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stát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obětí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záleží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tom, </a:t>
            </a:r>
            <a:r>
              <a:rPr lang="en-US" dirty="0" err="1">
                <a:ea typeface="Calibri"/>
                <a:cs typeface="Calibri"/>
              </a:rPr>
              <a:t>jestli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útočníkům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podaří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trefit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naše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slabé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místo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správný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okamžik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Calibri"/>
                <a:cs typeface="Calibri"/>
              </a:rPr>
              <a:t>Jejich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cílem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err="1">
                <a:ea typeface="Calibri"/>
                <a:cs typeface="Calibri"/>
              </a:rPr>
              <a:t>trefit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naše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emoce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vyvolat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err="1">
                <a:ea typeface="Calibri"/>
                <a:cs typeface="Calibri"/>
              </a:rPr>
              <a:t>nás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strach</a:t>
            </a:r>
            <a:r>
              <a:rPr lang="en-US" dirty="0">
                <a:ea typeface="Calibri"/>
                <a:cs typeface="Calibri"/>
              </a:rPr>
              <a:t> =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přijdu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falešný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bankéř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pPr marL="742950" lvl="1" indent="-285750">
              <a:buFont typeface="Courier New"/>
              <a:buChar char="o"/>
            </a:pPr>
            <a:r>
              <a:rPr lang="en-US" err="1">
                <a:ea typeface="Calibri"/>
                <a:cs typeface="Calibri"/>
              </a:rPr>
              <a:t>Pocit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pohádkového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zbohatnutí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err="1">
                <a:ea typeface="Calibri"/>
                <a:cs typeface="Calibri"/>
              </a:rPr>
              <a:t>chamtivost</a:t>
            </a:r>
            <a:r>
              <a:rPr lang="en-US" dirty="0">
                <a:ea typeface="Calibri"/>
                <a:cs typeface="Calibri"/>
              </a:rPr>
              <a:t>) - </a:t>
            </a:r>
            <a:r>
              <a:rPr lang="en-US" err="1">
                <a:ea typeface="Calibri"/>
                <a:cs typeface="Calibri"/>
              </a:rPr>
              <a:t>falešné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investování</a:t>
            </a:r>
            <a:endParaRPr lang="en-US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err="1">
                <a:ea typeface="Calibri"/>
                <a:cs typeface="Calibri"/>
              </a:rPr>
              <a:t>Zamilovanost</a:t>
            </a:r>
            <a:r>
              <a:rPr lang="en-US" dirty="0">
                <a:ea typeface="Calibri"/>
                <a:cs typeface="Calibri"/>
              </a:rPr>
              <a:t> – love scam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Jakmile</a:t>
            </a:r>
            <a:r>
              <a:rPr lang="en-US" dirty="0">
                <a:ea typeface="Calibri"/>
                <a:cs typeface="Calibri"/>
              </a:rPr>
              <a:t> se s </a:t>
            </a:r>
            <a:r>
              <a:rPr lang="en-US" dirty="0" err="1">
                <a:ea typeface="Calibri"/>
                <a:cs typeface="Calibri"/>
              </a:rPr>
              <a:t>nimi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dostane</a:t>
            </a:r>
            <a:r>
              <a:rPr lang="en-US" dirty="0">
                <a:ea typeface="Calibri"/>
                <a:cs typeface="Calibri"/>
              </a:rPr>
              <a:t> do </a:t>
            </a:r>
            <a:r>
              <a:rPr lang="en-US" dirty="0" err="1">
                <a:ea typeface="Calibri"/>
                <a:cs typeface="Calibri"/>
              </a:rPr>
              <a:t>komunikace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neprokoukne</a:t>
            </a:r>
            <a:r>
              <a:rPr lang="en-US" dirty="0">
                <a:ea typeface="Calibri"/>
                <a:cs typeface="Calibri"/>
              </a:rPr>
              <a:t> to </a:t>
            </a:r>
            <a:r>
              <a:rPr lang="en-US" dirty="0" err="1">
                <a:ea typeface="Calibri"/>
                <a:cs typeface="Calibri"/>
              </a:rPr>
              <a:t>zpočátku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s </a:t>
            </a:r>
            <a:r>
              <a:rPr lang="en-US" dirty="0" err="1">
                <a:ea typeface="Calibri"/>
                <a:cs typeface="Calibri"/>
              </a:rPr>
              <a:t>ním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rozehrají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hru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plnou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maniupulativních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technik</a:t>
            </a:r>
            <a:r>
              <a:rPr lang="en-US" dirty="0">
                <a:ea typeface="Calibri"/>
                <a:cs typeface="Calibri"/>
              </a:rPr>
              <a:t>:</a:t>
            </a:r>
          </a:p>
          <a:p>
            <a:pPr lvl="1" indent="-28575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Naléhavost</a:t>
            </a:r>
            <a:r>
              <a:rPr lang="en-US" dirty="0">
                <a:ea typeface="Calibri"/>
                <a:cs typeface="Calibri"/>
              </a:rPr>
              <a:t> = "</a:t>
            </a:r>
            <a:r>
              <a:rPr lang="en-US" dirty="0" err="1">
                <a:ea typeface="Calibri"/>
                <a:cs typeface="Calibri"/>
              </a:rPr>
              <a:t>rychle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nabídku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využijte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končí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zítra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jiná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nebude</a:t>
            </a:r>
            <a:r>
              <a:rPr lang="en-US" dirty="0">
                <a:ea typeface="Calibri"/>
                <a:cs typeface="Calibri"/>
              </a:rPr>
              <a:t>"  = </a:t>
            </a:r>
            <a:r>
              <a:rPr lang="en-US" dirty="0" err="1">
                <a:ea typeface="Calibri"/>
                <a:cs typeface="Calibri"/>
              </a:rPr>
              <a:t>falešné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investice</a:t>
            </a:r>
            <a:endParaRPr lang="en-US">
              <a:ea typeface="Calibri"/>
              <a:cs typeface="Calibri"/>
            </a:endParaRPr>
          </a:p>
          <a:p>
            <a:pPr lvl="1" indent="-285750">
              <a:buFont typeface="Courier New"/>
              <a:buChar char="o"/>
            </a:pPr>
            <a:r>
              <a:rPr lang="en-US" err="1">
                <a:ea typeface="Calibri"/>
                <a:cs typeface="Calibri"/>
              </a:rPr>
              <a:t>Vzácnost</a:t>
            </a:r>
            <a:r>
              <a:rPr lang="en-US" dirty="0">
                <a:ea typeface="Calibri"/>
                <a:cs typeface="Calibri"/>
              </a:rPr>
              <a:t> = "toto je </a:t>
            </a:r>
            <a:r>
              <a:rPr lang="en-US" err="1">
                <a:ea typeface="Calibri"/>
                <a:cs typeface="Calibri"/>
              </a:rPr>
              <a:t>nabídka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pouze</a:t>
            </a:r>
            <a:r>
              <a:rPr lang="en-US" dirty="0">
                <a:ea typeface="Calibri"/>
                <a:cs typeface="Calibri"/>
              </a:rPr>
              <a:t> pro 200 </a:t>
            </a:r>
            <a:r>
              <a:rPr lang="en-US" err="1">
                <a:ea typeface="Calibri"/>
                <a:cs typeface="Calibri"/>
              </a:rPr>
              <a:t>klientů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vy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jste</a:t>
            </a:r>
            <a:r>
              <a:rPr lang="en-US" dirty="0">
                <a:ea typeface="Calibri"/>
                <a:cs typeface="Calibri"/>
              </a:rPr>
              <a:t> 196, to </a:t>
            </a:r>
            <a:r>
              <a:rPr lang="en-US" err="1">
                <a:ea typeface="Calibri"/>
                <a:cs typeface="Calibri"/>
              </a:rPr>
              <a:t>máte</a:t>
            </a:r>
            <a:r>
              <a:rPr lang="en-US" dirty="0">
                <a:ea typeface="Calibri"/>
                <a:cs typeface="Calibri"/>
              </a:rPr>
              <a:t> ale </a:t>
            </a:r>
            <a:r>
              <a:rPr lang="en-US" err="1">
                <a:ea typeface="Calibri"/>
                <a:cs typeface="Calibri"/>
              </a:rPr>
              <a:t>štěstí</a:t>
            </a:r>
            <a:r>
              <a:rPr lang="en-US" dirty="0">
                <a:ea typeface="Calibri"/>
                <a:cs typeface="Calibri"/>
              </a:rPr>
              <a:t>" = </a:t>
            </a:r>
            <a:r>
              <a:rPr lang="en-US" err="1">
                <a:ea typeface="Calibri"/>
                <a:cs typeface="Calibri"/>
              </a:rPr>
              <a:t>falešné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investice</a:t>
            </a:r>
            <a:endParaRPr lang="en-US" dirty="0">
              <a:ea typeface="Calibri"/>
              <a:cs typeface="Calibri"/>
            </a:endParaRPr>
          </a:p>
          <a:p>
            <a:pPr lvl="1" indent="-28575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Autorita</a:t>
            </a:r>
            <a:r>
              <a:rPr lang="en-US" dirty="0">
                <a:ea typeface="Calibri"/>
                <a:cs typeface="Calibri"/>
              </a:rPr>
              <a:t> = "</a:t>
            </a:r>
            <a:r>
              <a:rPr lang="en-US" dirty="0" err="1">
                <a:ea typeface="Calibri"/>
                <a:cs typeface="Calibri"/>
              </a:rPr>
              <a:t>tady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bezpečnostní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pracovník</a:t>
            </a:r>
            <a:r>
              <a:rPr lang="en-US" dirty="0">
                <a:ea typeface="Calibri"/>
                <a:cs typeface="Calibri"/>
              </a:rPr>
              <a:t> / </a:t>
            </a:r>
            <a:r>
              <a:rPr lang="en-US" dirty="0" err="1">
                <a:ea typeface="Calibri"/>
                <a:cs typeface="Calibri"/>
              </a:rPr>
              <a:t>policie</a:t>
            </a:r>
            <a:r>
              <a:rPr lang="en-US" dirty="0">
                <a:ea typeface="Calibri"/>
                <a:cs typeface="Calibri"/>
              </a:rPr>
              <a:t> ČR, </a:t>
            </a:r>
            <a:r>
              <a:rPr lang="en-US" dirty="0" err="1">
                <a:ea typeface="Calibri"/>
                <a:cs typeface="Calibri"/>
              </a:rPr>
              <a:t>vaše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dirty="0" err="1">
                <a:ea typeface="Calibri"/>
                <a:cs typeface="Calibri"/>
              </a:rPr>
              <a:t>bance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dirty="0" err="1">
                <a:ea typeface="Calibri"/>
                <a:cs typeface="Calibri"/>
              </a:rPr>
              <a:t>ohrožení</a:t>
            </a:r>
            <a:r>
              <a:rPr lang="en-US" dirty="0">
                <a:ea typeface="Calibri"/>
                <a:cs typeface="Calibri"/>
              </a:rPr>
              <a:t>....</a:t>
            </a:r>
            <a:r>
              <a:rPr lang="en-US" dirty="0" err="1">
                <a:ea typeface="Calibri"/>
                <a:cs typeface="Calibri"/>
              </a:rPr>
              <a:t>pokud</a:t>
            </a:r>
            <a:r>
              <a:rPr lang="en-US" dirty="0">
                <a:ea typeface="Calibri"/>
                <a:cs typeface="Calibri"/>
              </a:rPr>
              <a:t> s </a:t>
            </a:r>
            <a:r>
              <a:rPr lang="en-US" dirty="0" err="1">
                <a:ea typeface="Calibri"/>
                <a:cs typeface="Calibri"/>
              </a:rPr>
              <a:t>námi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nebude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spolupracovat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vystavujete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hrozbě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trestního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stíhání</a:t>
            </a:r>
            <a:r>
              <a:rPr lang="en-US" dirty="0">
                <a:ea typeface="Calibri"/>
                <a:cs typeface="Calibri"/>
              </a:rPr>
              <a:t>...." = </a:t>
            </a:r>
            <a:r>
              <a:rPr lang="en-US" dirty="0" err="1">
                <a:ea typeface="Calibri"/>
                <a:cs typeface="Calibri"/>
              </a:rPr>
              <a:t>falešný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bankéř</a:t>
            </a:r>
            <a:endParaRPr lang="en-US" dirty="0">
              <a:ea typeface="Calibri"/>
              <a:cs typeface="Calibri"/>
            </a:endParaRPr>
          </a:p>
          <a:p>
            <a:pPr lvl="1" indent="-28575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Budování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vztahu</a:t>
            </a:r>
            <a:r>
              <a:rPr lang="en-US" dirty="0">
                <a:ea typeface="Calibri"/>
                <a:cs typeface="Calibri"/>
              </a:rPr>
              <a:t> = </a:t>
            </a:r>
            <a:r>
              <a:rPr lang="en-US" dirty="0" err="1">
                <a:ea typeface="Calibri"/>
                <a:cs typeface="Calibri"/>
              </a:rPr>
              <a:t>platí</a:t>
            </a:r>
            <a:r>
              <a:rPr lang="en-US" dirty="0">
                <a:ea typeface="Calibri"/>
                <a:cs typeface="Calibri"/>
              </a:rPr>
              <a:t> pro love scam, ale I pro </a:t>
            </a:r>
            <a:r>
              <a:rPr lang="en-US" dirty="0" err="1">
                <a:ea typeface="Calibri"/>
                <a:cs typeface="Calibri"/>
              </a:rPr>
              <a:t>falešné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investice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kdy</a:t>
            </a:r>
            <a:r>
              <a:rPr lang="en-US" dirty="0">
                <a:ea typeface="Calibri"/>
                <a:cs typeface="Calibri"/>
              </a:rPr>
              <a:t> se o </a:t>
            </a:r>
            <a:r>
              <a:rPr lang="en-US" dirty="0" err="1">
                <a:ea typeface="Calibri"/>
                <a:cs typeface="Calibri"/>
              </a:rPr>
              <a:t>klienta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zajímají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zajímají</a:t>
            </a:r>
            <a:r>
              <a:rPr lang="en-US" dirty="0">
                <a:ea typeface="Calibri"/>
                <a:cs typeface="Calibri"/>
              </a:rPr>
              <a:t> se o </a:t>
            </a:r>
            <a:r>
              <a:rPr lang="en-US" dirty="0" err="1">
                <a:ea typeface="Calibri"/>
                <a:cs typeface="Calibri"/>
              </a:rPr>
              <a:t>jeho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rodinu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jeho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starosti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sny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apod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Využívaji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tzv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zrcadlení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tzn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Klient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zmíní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děti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útočník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odpoví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já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mám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také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děti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jim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investuji</a:t>
            </a:r>
            <a:r>
              <a:rPr lang="en-US" dirty="0">
                <a:ea typeface="Calibri"/>
                <a:cs typeface="Calibri"/>
              </a:rPr>
              <a:t>"</a:t>
            </a:r>
          </a:p>
          <a:p>
            <a:pPr lvl="1" indent="-2857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Malá </a:t>
            </a:r>
            <a:r>
              <a:rPr lang="en-US" dirty="0" err="1">
                <a:ea typeface="Calibri"/>
                <a:cs typeface="Calibri"/>
              </a:rPr>
              <a:t>pravda</a:t>
            </a:r>
            <a:r>
              <a:rPr lang="en-US" dirty="0">
                <a:ea typeface="Calibri"/>
                <a:cs typeface="Calibri"/>
              </a:rPr>
              <a:t> – viz </a:t>
            </a:r>
            <a:r>
              <a:rPr lang="en-US" dirty="0" err="1">
                <a:ea typeface="Calibri"/>
                <a:cs typeface="Calibri"/>
              </a:rPr>
              <a:t>poznámky</a:t>
            </a:r>
            <a:r>
              <a:rPr lang="en-US" dirty="0">
                <a:ea typeface="Calibri"/>
                <a:cs typeface="Calibri"/>
              </a:rPr>
              <a:t> o tom, jak </a:t>
            </a:r>
            <a:r>
              <a:rPr lang="en-US" dirty="0" err="1">
                <a:ea typeface="Calibri"/>
                <a:cs typeface="Calibri"/>
              </a:rPr>
              <a:t>klientovi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například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pošlou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první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ziska</a:t>
            </a:r>
            <a:r>
              <a:rPr lang="en-US" dirty="0">
                <a:ea typeface="Calibri"/>
                <a:cs typeface="Calibri"/>
              </a:rPr>
              <a:t> z </a:t>
            </a:r>
            <a:r>
              <a:rPr lang="en-US" dirty="0" err="1">
                <a:ea typeface="Calibri"/>
                <a:cs typeface="Calibri"/>
              </a:rPr>
              <a:t>malé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částky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účet</a:t>
            </a:r>
            <a:endParaRPr lang="en-US" dirty="0">
              <a:ea typeface="Calibri"/>
              <a:cs typeface="Calibri"/>
            </a:endParaRPr>
          </a:p>
          <a:p>
            <a:pPr lvl="1" indent="-285750">
              <a:buFont typeface="Courier New"/>
              <a:buChar char="o"/>
            </a:pP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V </a:t>
            </a:r>
            <a:r>
              <a:rPr lang="en-US" dirty="0" err="1">
                <a:ea typeface="Calibri"/>
                <a:cs typeface="Calibri"/>
              </a:rPr>
              <a:t>neposlední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řadě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hrajou</a:t>
            </a:r>
            <a:r>
              <a:rPr lang="en-US" dirty="0">
                <a:ea typeface="Calibri"/>
                <a:cs typeface="Calibri"/>
              </a:rPr>
              <a:t> I </a:t>
            </a:r>
            <a:r>
              <a:rPr lang="en-US" dirty="0" err="1">
                <a:ea typeface="Calibri"/>
                <a:cs typeface="Calibri"/>
              </a:rPr>
              <a:t>antisystémovou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notu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kdy</a:t>
            </a:r>
            <a:r>
              <a:rPr lang="en-US" dirty="0">
                <a:ea typeface="Calibri"/>
                <a:cs typeface="Calibri"/>
              </a:rPr>
              <a:t> v </a:t>
            </a:r>
            <a:r>
              <a:rPr lang="en-US" dirty="0" err="1">
                <a:ea typeface="Calibri"/>
                <a:cs typeface="Calibri"/>
              </a:rPr>
              <a:t>případě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falešných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investic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varují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klienta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ho </a:t>
            </a:r>
            <a:r>
              <a:rPr lang="en-US" dirty="0" err="1">
                <a:ea typeface="Calibri"/>
                <a:cs typeface="Calibri"/>
              </a:rPr>
              <a:t>budeme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kontaktovat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protože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nechceme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přijít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jeho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peníze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protože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banky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něm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vydělávají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před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ním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tajíme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tyto</a:t>
            </a:r>
            <a:r>
              <a:rPr lang="en-US" dirty="0">
                <a:ea typeface="Calibri"/>
                <a:cs typeface="Calibri"/>
              </a:rPr>
              <a:t> super </a:t>
            </a:r>
            <a:r>
              <a:rPr lang="en-US" dirty="0" err="1">
                <a:ea typeface="Calibri"/>
                <a:cs typeface="Calibri"/>
              </a:rPr>
              <a:t>investice</a:t>
            </a:r>
            <a:r>
              <a:rPr lang="en-US" dirty="0">
                <a:ea typeface="Calibri"/>
                <a:cs typeface="Calibri"/>
              </a:rPr>
              <a:t>...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574-5328-44D8-8569-1484FE8C8997}" type="slidenum">
              <a:rPr lang="cs-CZ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72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EC323-677E-ACFB-80C8-61DF6DB09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73711-CAA0-82DE-83E5-AC46AE5AC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87635-8D92-F276-5A47-63C4F86A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DAB1-CAD3-42DC-B105-35782F2E4227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DCC96-7DF7-2416-7A47-9137F763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47651-EF69-F284-572D-B451EE85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CDC4-6F49-43D0-9D53-3C8696F7D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36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165B-667F-B6B8-4938-1707F945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8B764-2A35-049F-6AC6-E72DC4B5F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D150F-F908-9F6A-D30D-764EE71F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DAB1-CAD3-42DC-B105-35782F2E4227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6E0A7-66CF-AC50-964F-C4762D9F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DDC1-96C9-D0AD-019B-E1008CDB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CDC4-6F49-43D0-9D53-3C8696F7D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04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8DBEA-DF71-DE1F-E4DE-33F9C4DAA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00CAB-A9FC-35AB-2065-90DD99D98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CD116-5336-1354-EE55-E7C8735B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DAB1-CAD3-42DC-B105-35782F2E4227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D584B-F4E3-6427-5C08-8F2E9350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80516-4119-2F4C-C956-F239495E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CDC4-6F49-43D0-9D53-3C8696F7D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950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algn="l"/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</p:spTree>
    <p:extLst>
      <p:ext uri="{BB962C8B-B14F-4D97-AF65-F5344CB8AC3E}">
        <p14:creationId xmlns:p14="http://schemas.microsoft.com/office/powerpoint/2010/main" val="254086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E0AF91E-B834-37CD-F98A-2B7B6FB5C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2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5022714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96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11160126" cy="4103688"/>
          </a:xfrm>
        </p:spPr>
        <p:txBody>
          <a:bodyPr/>
          <a:lstStyle>
            <a:lvl1pPr marL="447675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88" indent="-179388">
              <a:lnSpc>
                <a:spcPct val="120000"/>
              </a:lnSpc>
              <a:spcAft>
                <a:spcPts val="0"/>
              </a:spcAft>
              <a:defRPr sz="1600"/>
            </a:lvl2pPr>
            <a:lvl3pPr marL="809625" indent="-185738">
              <a:lnSpc>
                <a:spcPct val="120000"/>
              </a:lnSpc>
              <a:spcAft>
                <a:spcPts val="0"/>
              </a:spcAft>
              <a:defRPr sz="1600"/>
            </a:lvl3pPr>
            <a:lvl4pPr marL="989013" indent="-179388">
              <a:lnSpc>
                <a:spcPct val="120000"/>
              </a:lnSpc>
              <a:spcAft>
                <a:spcPts val="0"/>
              </a:spcAft>
              <a:defRPr sz="1600"/>
            </a:lvl4pPr>
            <a:lvl5pPr marL="1168400" indent="-179388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/>
              <a:t>Topic (for sub-topics increase the indent)</a:t>
            </a:r>
          </a:p>
          <a:p>
            <a:pPr lvl="1"/>
            <a:r>
              <a:rPr lang="en-GB"/>
              <a:t>Sub-topic 1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06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5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C4AEF3E-74DC-AC78-F849-4A12E9340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9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362325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969099-72AF-CE91-1B73-C72873FF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0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 +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06807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0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BFC748-468D-2291-9167-BEDEECD6C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30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91C99AD-088F-8BED-AF13-3DDCBFD99B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1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7389-5334-270F-2C1C-E3FC2C8A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8589-1F81-A0DF-6372-A71A9B851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C8F0-EC95-C6AD-7E7B-A8A81022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DAB1-CAD3-42DC-B105-35782F2E4227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17AC6-2281-5DBC-7F66-00DAB415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E35AD-FD7D-415C-C27F-CFE46283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CDC4-6F49-43D0-9D53-3C8696F7D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374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CD147FC-85B0-A705-4FE8-B246D760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06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7" y="1988840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8" y="4806838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864077" y="1357963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87877" y="4221088"/>
            <a:ext cx="463841" cy="3530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804BC84-BC5C-A237-F89B-D78E077B86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53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+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5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2" y="5407818"/>
            <a:ext cx="3512346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E96DAE-9F59-833A-BCE1-ACA977DADF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6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tex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>
                <a:solidFill>
                  <a:schemeClr val="bg1"/>
                </a:solidFill>
              </a:defRPr>
            </a:lvl1pPr>
            <a:lvl2pPr marL="271463" indent="-271463">
              <a:defRPr sz="2400">
                <a:solidFill>
                  <a:schemeClr val="bg1"/>
                </a:solidFill>
              </a:defRPr>
            </a:lvl2pPr>
            <a:lvl3pPr marL="538163" indent="-273050">
              <a:defRPr sz="2400">
                <a:solidFill>
                  <a:schemeClr val="bg1"/>
                </a:solidFill>
              </a:defRPr>
            </a:lvl3pPr>
            <a:lvl4pPr marL="803275" indent="-263525">
              <a:defRPr sz="2400">
                <a:solidFill>
                  <a:schemeClr val="bg1"/>
                </a:solidFill>
              </a:defRPr>
            </a:lvl4pPr>
            <a:lvl5pPr marL="1076325" indent="-261938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A841292-9858-25E8-D5B1-DE82A8444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72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/>
            </a:lvl1pPr>
            <a:lvl2pPr marL="271463" indent="-271463">
              <a:defRPr sz="2400"/>
            </a:lvl2pPr>
            <a:lvl3pPr marL="538163" indent="-273050">
              <a:defRPr sz="2400"/>
            </a:lvl3pPr>
            <a:lvl4pPr marL="803275" indent="-263525">
              <a:defRPr sz="2400"/>
            </a:lvl4pPr>
            <a:lvl5pPr marL="1076325" indent="-261938">
              <a:defRPr sz="24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282009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1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005522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40008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Right)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47171FB-6187-1DC8-0E11-2F1E265D0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63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5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5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8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414469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9C58-C548-9086-6174-A46203DB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84B18-8D36-0731-4B99-370F2722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BE5FD-9E43-9A04-0EC6-0183039A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DAB1-CAD3-42DC-B105-35782F2E4227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8FE21-B705-FD8E-AEC7-A50514DBF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342A-9B36-28FB-EFFB-4165DD86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CDC4-6F49-43D0-9D53-3C8696F7D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26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Left)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5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5" y="2231827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5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C3BA6EF-CA71-30F0-A3C7-BE02FD73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0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290577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240851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2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8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7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0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4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896295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py tex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A7ADC4F1-E2E4-B165-DDC0-955685F87E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646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531205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2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635485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529535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511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63540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83351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3A157E5-E4FF-FB4F-0452-41C5CC974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7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0159-AF2B-7A7D-F8F7-23554D679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95435-6D5D-8C3D-8F99-C0B34C5C6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7C818-AF27-2081-36B3-275F9D873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29A4-C4AD-904C-4986-E01CE278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DAB1-CAD3-42DC-B105-35782F2E4227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19321-48DD-9859-E5CF-B72FACDC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F98D0-FEAC-F833-E3BC-4386B605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CDC4-6F49-43D0-9D53-3C8696F7D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673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401391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B4DF82A-3CAB-2D71-CB8F-7C57CC653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17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768950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 (2 columns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92E28F5-BBC1-3A89-7F9F-5FC757269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85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279967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Image (Right)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3CF17F0-3086-654A-6EEA-CCF25C290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62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893254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Diagram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D7DF66C-5385-CD03-F468-00B6A294B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62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2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379243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hort 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KUFŘÍK PLNÝ BEZPEČNOSTI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7" y="2781300"/>
            <a:ext cx="11160126" cy="33680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29" y="6149340"/>
            <a:ext cx="11160134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7" y="1743076"/>
            <a:ext cx="11160125" cy="8572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3089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34AF-3296-A34C-2B72-ACD6EFC3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E5AD3-E40C-07A8-32F0-DCE4B003F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D329F-FBF1-05E8-0FF5-4556D646A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98242-A43C-28FF-8923-4476331DD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8C453D-AB9E-2241-052C-1F7CA49D6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80FF89-DE65-F0D6-1412-AAB7D4A7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DAB1-CAD3-42DC-B105-35782F2E4227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5731B-6552-B96E-DE45-5A2299D9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03B9CC-9A82-B6ED-F2EF-FD7781C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CDC4-6F49-43D0-9D53-3C8696F7D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9736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83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+mn-lt"/>
                <a:ea typeface="Inter Medium" panose="02000503000000020004" pitchFamily="2" charset="0"/>
                <a:cs typeface="Arial" panose="020B0604020202020204" pitchFamily="34" charset="0"/>
              </a:defRPr>
            </a:lvl1pPr>
          </a:lstStyle>
          <a:p>
            <a:pPr algn="l"/>
            <a:fld id="{B587FF21-CBE1-43D4-9D1F-358EF8B48EA9}" type="datetime1">
              <a:rPr lang="cs-CZ" smtClean="0"/>
              <a:pPr algn="l"/>
              <a:t>27.02.2025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 i="0">
                <a:solidFill>
                  <a:schemeClr val="bg1"/>
                </a:solidFill>
                <a:latin typeface="+mn-lt"/>
                <a:ea typeface="Inter Medium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</p:spTree>
    <p:extLst>
      <p:ext uri="{BB962C8B-B14F-4D97-AF65-F5344CB8AC3E}">
        <p14:creationId xmlns:p14="http://schemas.microsoft.com/office/powerpoint/2010/main" val="2523438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66A8FEA4-5A3D-4681-966D-163B8A5A9683}" type="datetime1">
              <a:rPr lang="cs-CZ" smtClean="0"/>
              <a:t>27.02.2025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E0AF91E-B834-37CD-F98A-2B7B6FB5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3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5022714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9168B642-BA83-4797-AF9E-FE550D97A1D8}" type="datetime1">
              <a:rPr lang="cs-CZ" smtClean="0"/>
              <a:t>27.02.2025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7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5F64-165B-4340-83C5-B90CD5E55DC5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11160126" cy="4103688"/>
          </a:xfrm>
        </p:spPr>
        <p:txBody>
          <a:bodyPr/>
          <a:lstStyle>
            <a:lvl1pPr marL="447675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88" indent="-179388">
              <a:lnSpc>
                <a:spcPct val="120000"/>
              </a:lnSpc>
              <a:spcAft>
                <a:spcPts val="0"/>
              </a:spcAft>
              <a:defRPr sz="1600"/>
            </a:lvl2pPr>
            <a:lvl3pPr marL="809625" indent="-185738">
              <a:lnSpc>
                <a:spcPct val="120000"/>
              </a:lnSpc>
              <a:spcAft>
                <a:spcPts val="0"/>
              </a:spcAft>
              <a:defRPr sz="1600"/>
            </a:lvl3pPr>
            <a:lvl4pPr marL="989013" indent="-179388">
              <a:lnSpc>
                <a:spcPct val="120000"/>
              </a:lnSpc>
              <a:spcAft>
                <a:spcPts val="0"/>
              </a:spcAft>
              <a:defRPr sz="1600"/>
            </a:lvl4pPr>
            <a:lvl5pPr marL="1168400" indent="-179388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/>
              <a:t>Topic (for sub-topics increase the indent)</a:t>
            </a:r>
          </a:p>
          <a:p>
            <a:pPr lvl="1"/>
            <a:r>
              <a:rPr lang="en-GB"/>
              <a:t>Sub-topic 1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43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667C9-FDA2-4EBD-B1A5-452053FE5F0E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5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C4AEF3E-74DC-AC78-F849-4A12E9340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14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A21AEE-889A-4A16-AFFA-FB62896905FD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362325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969099-72AF-CE91-1B73-C72873FFE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25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 +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3CD12-E4B9-47F7-8395-1FAAB61051D7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06807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0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BFC748-468D-2291-9167-BEDEECD6C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39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51425-F238-4680-86A6-B3F7E82D6FCF}" type="datetime1">
              <a:rPr lang="cs-CZ" smtClean="0"/>
              <a:t>27.02.2025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91C99AD-088F-8BED-AF13-3DDCBFD99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84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AEE71D-7354-47F7-AD65-09767E2261BF}" type="datetime1">
              <a:rPr lang="cs-CZ" smtClean="0"/>
              <a:t>27.02.2025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CD147FC-85B0-A705-4FE8-B246D760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D3B3-19D1-6152-2F8D-6D065DB1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77025-7A26-0C4F-D80B-B4AC19E4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DAB1-CAD3-42DC-B105-35782F2E4227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93F18-B3B9-182F-1237-C157AF51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7F33E-491B-52E3-A6C7-95057B49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CDC4-6F49-43D0-9D53-3C8696F7D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277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7" y="1988840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7C5FBA-6011-4AD4-90C1-AEEC008357A2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8" y="4806838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77" y="1357963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877" y="4221088"/>
            <a:ext cx="463841" cy="3530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804BC84-BC5C-A237-F89B-D78E077B8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85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+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5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C0C490-1020-4F03-A579-A776C034BB33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2" y="5407818"/>
            <a:ext cx="3512346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E96DAE-9F59-833A-BCE1-ACA977DA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875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tex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FF6A1-84EA-4255-8A70-C5781CDA07CF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>
                <a:solidFill>
                  <a:schemeClr val="bg1"/>
                </a:solidFill>
              </a:defRPr>
            </a:lvl1pPr>
            <a:lvl2pPr marL="271463" indent="-271463">
              <a:defRPr sz="2400">
                <a:solidFill>
                  <a:schemeClr val="bg1"/>
                </a:solidFill>
              </a:defRPr>
            </a:lvl2pPr>
            <a:lvl3pPr marL="538163" indent="-273050">
              <a:defRPr sz="2400">
                <a:solidFill>
                  <a:schemeClr val="bg1"/>
                </a:solidFill>
              </a:defRPr>
            </a:lvl3pPr>
            <a:lvl4pPr marL="803275" indent="-263525">
              <a:defRPr sz="2400">
                <a:solidFill>
                  <a:schemeClr val="bg1"/>
                </a:solidFill>
              </a:defRPr>
            </a:lvl4pPr>
            <a:lvl5pPr marL="1076325" indent="-261938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A841292-9858-25E8-D5B1-DE82A844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02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945D-5A0E-4B15-A4BC-97AB6FCE0186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/>
            </a:lvl1pPr>
            <a:lvl2pPr marL="271463" indent="-271463">
              <a:defRPr sz="2400"/>
            </a:lvl2pPr>
            <a:lvl3pPr marL="538163" indent="-273050">
              <a:defRPr sz="2400"/>
            </a:lvl3pPr>
            <a:lvl4pPr marL="803275" indent="-263525">
              <a:defRPr sz="2400"/>
            </a:lvl4pPr>
            <a:lvl5pPr marL="1076325" indent="-261938">
              <a:defRPr sz="24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3339077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BA8345-A404-4FB7-8C67-E4CB610322E4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92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E0C2-5C09-41BD-9E77-72DC9F544C2B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495350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DC2A-40A8-40D9-BE9A-83B74DD4B1CF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807152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Right)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8F2B7-631E-4B96-B31E-8891968D8E1B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47171FB-6187-1DC8-0E11-2F1E265D0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219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5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AFB5-26CE-4E15-8EE4-E68AB5F7939C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5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8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9468004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Left)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5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3B38A6-69F6-4D69-90FF-1CAF4914FF11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5" y="2231827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5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C3BA6EF-CA71-30F0-A3C7-BE02FD73A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0E8816-45D8-94F7-C288-6DECC1E5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DAB1-CAD3-42DC-B105-35782F2E4227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FFC7D-AE63-14C9-40C4-A38931CC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B177E-08DA-9832-0C1C-02E9626A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CDC4-6F49-43D0-9D53-3C8696F7D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516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8863-4A07-447B-AD7D-ADC12B4A9967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1420381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5F4-8991-4B87-A5DA-D4EDF344D056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4770206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FC1-F8E9-4364-A114-3AB56A71AADF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2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8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7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0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4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30264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tex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D1EC44-98B3-48D9-9D40-F2FA00F0851B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A7ADC4F1-E2E4-B165-DDC0-955685F87E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2162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788-3BEE-45B2-96AB-7A2FF9E99B18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2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1243898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E04E-7DE6-4BE8-90EF-EFBEB880F30E}" type="datetime1">
              <a:rPr lang="cs-CZ" smtClean="0"/>
              <a:t>27.02.2025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1791603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F739-0036-41E4-8136-504BF41C3692}" type="datetime1">
              <a:rPr lang="cs-CZ" smtClean="0"/>
              <a:t>27.02.2025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8913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63540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83351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3A157E5-E4FF-FB4F-0452-41C5CC974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009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5240"/>
            <a:ext cx="11160125" cy="1021080"/>
          </a:xfrm>
        </p:spPr>
        <p:txBody>
          <a:bodyPr anchor="t"/>
          <a:lstStyle>
            <a:lvl1pPr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63540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11CB8862-93EB-4E77-6FBE-92DFF7B0CC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83351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414653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A463-A040-4DE8-84FE-39B8866F1A2C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224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71B9-FC4A-A2B8-CDA0-350CF9C5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895BF-6BB7-49BB-B786-DCA79B43C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B5254-37B1-36D5-1D87-112A6BF38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17ECB-E889-2BB4-1A4B-DBECE177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DAB1-CAD3-42DC-B105-35782F2E4227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93431-4889-0CDB-94B3-4413B276E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F148F-DBD2-BC38-AC87-F98A0E4E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CDC4-6F49-43D0-9D53-3C8696F7D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3777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966999-5E94-4237-9D9D-B60F7EB0C7B6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B4DF82A-3CAB-2D71-CB8F-7C57CC653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63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C3C9-76D0-4D6E-8BA2-2FB869D3702B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352091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F1FBDB-30C8-4191-B05C-E8589CA6B387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92E28F5-BBC1-3A89-7F9F-5FC757269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249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6B07-A494-4FF5-9EAF-A45C7588FE01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3682099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Image (Right)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A66FAF-E9AD-4A4C-B340-0DE35F481DB6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3CF17F0-3086-654A-6EEA-CCF25C290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32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56F2-1D0A-4D9F-B61F-9F76895C9A89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684541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Diagram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420181-A464-4AEC-8461-FE3980B0F298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D7DF66C-5385-CD03-F468-00B6A294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218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3F8-6E30-4DDA-B8BC-766D14018C08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2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5221892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ort 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B23D-5494-486C-99C5-8D3D4EC2FCD6}" type="datetime1">
              <a:rPr lang="cs-CZ" smtClean="0"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7" y="2781300"/>
            <a:ext cx="11160126" cy="33680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29" y="6149340"/>
            <a:ext cx="11160134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7" y="1743076"/>
            <a:ext cx="11160125" cy="8572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2456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75A8-1338-BD79-4EFA-C23C76F13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DF7965-BEBD-91FA-EB27-FE7C2CCA0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7D6F8-47D3-0AE6-D370-15994F3A2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50AE1-3116-3014-FDAF-FF266129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DAB1-CAD3-42DC-B105-35782F2E4227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B1B81-1CFC-565B-2A37-E927D63B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9A364-91B9-7BF8-840A-08673628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CDC4-6F49-43D0-9D53-3C8696F7D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9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8CBAE-B8B7-1142-1C7E-4C914126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DEE30-356B-819E-D43A-CC65B1820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D9F41-71EA-C3EE-EC7F-F25122043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6DAB1-CAD3-42DC-B105-35782F2E4227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DF82-443A-C099-6621-D38CB5868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F332C-3B3D-B378-E31D-5655B7A00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0CDC4-6F49-43D0-9D53-3C8696F7D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7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980" r:id="rId2"/>
    <p:sldLayoutId id="2147483651" r:id="rId3"/>
    <p:sldLayoutId id="2147483652" r:id="rId4"/>
    <p:sldLayoutId id="2147483653" r:id="rId5"/>
    <p:sldLayoutId id="2147483989" r:id="rId6"/>
    <p:sldLayoutId id="2147483990" r:id="rId7"/>
    <p:sldLayoutId id="2147483970" r:id="rId8"/>
    <p:sldLayoutId id="2147483969" r:id="rId9"/>
    <p:sldLayoutId id="2147483972" r:id="rId10"/>
    <p:sldLayoutId id="21474839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604247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r>
              <a:rPr lang="cs-CZ"/>
              <a:t>Place, date (Change via "INSERT &gt; Header &amp; Footer")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1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r>
              <a:rPr lang="en-GB"/>
              <a:t>KUFŘÍK PLNÝ BEZPEČNOSTI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241549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8" y="6452338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916599-4700-F86F-88BD-507BC5F1BBB7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6" y="6420804"/>
            <a:ext cx="643991" cy="2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5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1" r:id="rId2"/>
    <p:sldLayoutId id="2147483982" r:id="rId3"/>
    <p:sldLayoutId id="2147483983" r:id="rId4"/>
    <p:sldLayoutId id="2147483984" r:id="rId5"/>
    <p:sldLayoutId id="2147483986" r:id="rId6"/>
    <p:sldLayoutId id="2147483987" r:id="rId7"/>
    <p:sldLayoutId id="2147483670" r:id="rId8"/>
    <p:sldLayoutId id="2147483978" r:id="rId9"/>
    <p:sldLayoutId id="2147483976" r:id="rId10"/>
    <p:sldLayoutId id="2147483975" r:id="rId11"/>
    <p:sldLayoutId id="2147483977" r:id="rId12"/>
    <p:sldLayoutId id="2147483971" r:id="rId13"/>
    <p:sldLayoutId id="2147483991" r:id="rId14"/>
    <p:sldLayoutId id="2147483992" r:id="rId15"/>
    <p:sldLayoutId id="2147483985" r:id="rId16"/>
    <p:sldLayoutId id="2147483679" r:id="rId17"/>
    <p:sldLayoutId id="2147483988" r:id="rId18"/>
    <p:sldLayoutId id="2147483993" r:id="rId19"/>
    <p:sldLayoutId id="2147483994" r:id="rId20"/>
    <p:sldLayoutId id="2147483995" r:id="rId21"/>
    <p:sldLayoutId id="2147483996" r:id="rId22"/>
    <p:sldLayoutId id="2147483997" r:id="rId23"/>
    <p:sldLayoutId id="2147483998" r:id="rId24"/>
    <p:sldLayoutId id="2147483999" r:id="rId25"/>
    <p:sldLayoutId id="2147484000" r:id="rId26"/>
    <p:sldLayoutId id="2147484001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</p:sldLayoutIdLst>
  <p:hf hd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7325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1412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867">
          <p15:clr>
            <a:srgbClr val="F26B43"/>
          </p15:clr>
        </p15:guide>
        <p15:guide id="6" orient="horz" pos="391">
          <p15:clr>
            <a:srgbClr val="F26B43"/>
          </p15:clr>
        </p15:guide>
        <p15:guide id="7" pos="4838">
          <p15:clr>
            <a:srgbClr val="F26B43"/>
          </p15:clr>
        </p15:guide>
        <p15:guide id="8" pos="4702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604247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 b="0" i="0">
                <a:solidFill>
                  <a:schemeClr val="tx1"/>
                </a:solidFill>
                <a:latin typeface="+mn-lt"/>
                <a:ea typeface="Inter Medium" panose="02000503000000020004" pitchFamily="2" charset="0"/>
                <a:cs typeface="Arial" panose="020B0604020202020204" pitchFamily="34" charset="0"/>
              </a:defRPr>
            </a:lvl1pPr>
          </a:lstStyle>
          <a:p>
            <a:fld id="{5C4A12A3-CEC3-487D-A769-16508060A04B}" type="datetime1">
              <a:rPr lang="cs-CZ" smtClean="0"/>
              <a:pPr/>
              <a:t>27.02.2025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1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 b="0" i="0">
                <a:solidFill>
                  <a:schemeClr val="tx1"/>
                </a:solidFill>
                <a:latin typeface="+mn-lt"/>
                <a:ea typeface="Inter Medium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241549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8" y="6452338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916599-4700-F86F-88BD-507BC5F1BBB7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96" y="6420804"/>
            <a:ext cx="643991" cy="2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657" r:id="rId2"/>
    <p:sldLayoutId id="2147483656" r:id="rId3"/>
    <p:sldLayoutId id="2147483675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73" r:id="rId10"/>
    <p:sldLayoutId id="2147483672" r:id="rId11"/>
    <p:sldLayoutId id="2147483674" r:id="rId12"/>
    <p:sldLayoutId id="2147483671" r:id="rId13"/>
    <p:sldLayoutId id="2147483663" r:id="rId14"/>
    <p:sldLayoutId id="2147483650" r:id="rId15"/>
    <p:sldLayoutId id="2147483664" r:id="rId16"/>
    <p:sldLayoutId id="2147483665" r:id="rId17"/>
    <p:sldLayoutId id="2147483666" r:id="rId18"/>
    <p:sldLayoutId id="2147483667" r:id="rId19"/>
    <p:sldLayoutId id="2147483678" r:id="rId20"/>
    <p:sldLayoutId id="2147483668" r:id="rId21"/>
    <p:sldLayoutId id="2147483669" r:id="rId22"/>
    <p:sldLayoutId id="2147483951" r:id="rId23"/>
    <p:sldLayoutId id="2147483680" r:id="rId24"/>
    <p:sldLayoutId id="2147483654" r:id="rId25"/>
    <p:sldLayoutId id="2147483655" r:id="rId26"/>
    <p:sldLayoutId id="2147483676" r:id="rId27"/>
    <p:sldLayoutId id="2147483677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967" r:id="rId38"/>
  </p:sldLayoutIdLst>
  <p:hf sldNum="0" hdr="0" ft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7325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1412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pos="4838" userDrawn="1">
          <p15:clr>
            <a:srgbClr val="F26B43"/>
          </p15:clr>
        </p15:guide>
        <p15:guide id="8" pos="4702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5" Type="http://schemas.openxmlformats.org/officeDocument/2006/relationships/hyperlink" Target="mailto:podvody@csas.cz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B486EC56-FAEF-B0EE-D964-2E076C427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err="1">
                <a:cs typeface="Arial"/>
              </a:rPr>
              <a:t>Klientská</a:t>
            </a:r>
            <a:r>
              <a:rPr lang="de-DE" b="1">
                <a:cs typeface="Arial"/>
              </a:rPr>
              <a:t> </a:t>
            </a:r>
            <a:r>
              <a:rPr lang="de-DE" b="1" err="1">
                <a:cs typeface="Arial"/>
              </a:rPr>
              <a:t>bezpečnost</a:t>
            </a:r>
            <a:endParaRPr lang="cs-CZ" err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0D1AD5-058E-0293-9F8B-CFBAD105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cs-CZ"/>
              <a:t>31.10.2024</a:t>
            </a:r>
            <a:endParaRPr lang="en-GB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78C6707-3010-A749-BEA8-3D232975D9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6" y="5768248"/>
            <a:ext cx="6948489" cy="211925"/>
          </a:xfrm>
          <a:solidFill>
            <a:schemeClr val="accent1"/>
          </a:solidFill>
        </p:spPr>
        <p:txBody>
          <a:bodyPr/>
          <a:lstStyle/>
          <a:p>
            <a:r>
              <a:rPr lang="cs-CZ" sz="1600">
                <a:cs typeface="Arial"/>
              </a:rPr>
              <a:t>Ondřej Pohanka, doména Identita</a:t>
            </a:r>
            <a:endParaRPr lang="cs-CZ" dirty="0" err="1"/>
          </a:p>
        </p:txBody>
      </p:sp>
      <p:pic>
        <p:nvPicPr>
          <p:cNvPr id="3" name="Obrázek 3" descr="Obsah obrázku text, osoba, nachový, brýle&#10;&#10;Popis se vygeneroval automaticky.">
            <a:extLst>
              <a:ext uri="{FF2B5EF4-FFF2-40B4-BE49-F238E27FC236}">
                <a16:creationId xmlns:a16="http://schemas.microsoft.com/office/drawing/2014/main" id="{D23B7D18-2F68-7623-E324-14C53A774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510" y="0"/>
            <a:ext cx="4274490" cy="68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0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579717-D351-9F06-ECE2-EE4BACF8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82A1-A45D-44CE-B2EF-320648F1D6B1}" type="datetime1">
              <a:rPr lang="cs-CZ" smtClean="0"/>
              <a:t>27.02.2025</a:t>
            </a:fld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C038185-8426-8040-B978-09852A75B04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FF49CF8-3561-C0DE-6B40-973BFD02C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80" y="277637"/>
            <a:ext cx="6711967" cy="974485"/>
          </a:xfrm>
        </p:spPr>
        <p:txBody>
          <a:bodyPr/>
          <a:lstStyle/>
          <a:p>
            <a:r>
              <a:rPr lang="cs-CZ" sz="3600">
                <a:cs typeface="Arial"/>
              </a:rPr>
              <a:t>Jak je možné, že to funguje?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5923A3A-530A-507B-C190-028125433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667" y="2117"/>
            <a:ext cx="4614333" cy="6853766"/>
          </a:xfrm>
          <a:prstGeom prst="rect">
            <a:avLst/>
          </a:prstGeom>
        </p:spPr>
      </p:pic>
      <p:sp>
        <p:nvSpPr>
          <p:cNvPr id="8" name="Nadpis 6">
            <a:extLst>
              <a:ext uri="{FF2B5EF4-FFF2-40B4-BE49-F238E27FC236}">
                <a16:creationId xmlns:a16="http://schemas.microsoft.com/office/drawing/2014/main" id="{81E7FFA6-D16C-D6D0-74AB-082480F2C1DD}"/>
              </a:ext>
            </a:extLst>
          </p:cNvPr>
          <p:cNvSpPr txBox="1">
            <a:spLocks/>
          </p:cNvSpPr>
          <p:nvPr/>
        </p:nvSpPr>
        <p:spPr>
          <a:xfrm>
            <a:off x="130991" y="1255874"/>
            <a:ext cx="7440249" cy="4780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cs-CZ" sz="2400">
                <a:cs typeface="Arial"/>
              </a:rPr>
              <a:t>1.  Útočí na emoce = strach, chamtivost, osamělost</a:t>
            </a:r>
          </a:p>
        </p:txBody>
      </p:sp>
      <p:sp>
        <p:nvSpPr>
          <p:cNvPr id="5" name="Nadpis 6">
            <a:extLst>
              <a:ext uri="{FF2B5EF4-FFF2-40B4-BE49-F238E27FC236}">
                <a16:creationId xmlns:a16="http://schemas.microsoft.com/office/drawing/2014/main" id="{5E5F2ABF-0628-3AB8-B0B2-01F44DE1D254}"/>
              </a:ext>
            </a:extLst>
          </p:cNvPr>
          <p:cNvSpPr txBox="1">
            <a:spLocks/>
          </p:cNvSpPr>
          <p:nvPr/>
        </p:nvSpPr>
        <p:spPr>
          <a:xfrm>
            <a:off x="137733" y="2189458"/>
            <a:ext cx="6711967" cy="4915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cs-CZ" sz="2800">
                <a:cs typeface="Arial"/>
              </a:rPr>
              <a:t>2.  Hrají antisystémovou notu</a:t>
            </a:r>
          </a:p>
        </p:txBody>
      </p:sp>
      <p:sp>
        <p:nvSpPr>
          <p:cNvPr id="9" name="Nadpis 6">
            <a:extLst>
              <a:ext uri="{FF2B5EF4-FFF2-40B4-BE49-F238E27FC236}">
                <a16:creationId xmlns:a16="http://schemas.microsoft.com/office/drawing/2014/main" id="{0CE94DDD-EC32-70FC-951E-381E9BB11507}"/>
              </a:ext>
            </a:extLst>
          </p:cNvPr>
          <p:cNvSpPr txBox="1">
            <a:spLocks/>
          </p:cNvSpPr>
          <p:nvPr/>
        </p:nvSpPr>
        <p:spPr>
          <a:xfrm>
            <a:off x="112851" y="3135081"/>
            <a:ext cx="6711967" cy="2705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14350" indent="-514350">
              <a:spcAft>
                <a:spcPts val="2400"/>
              </a:spcAft>
              <a:buAutoNum type="arabicPeriod" startAt="3"/>
            </a:pPr>
            <a:r>
              <a:rPr lang="cs-CZ" sz="2800">
                <a:cs typeface="Arial"/>
              </a:rPr>
              <a:t>Využívají manipulativní techniky</a:t>
            </a:r>
          </a:p>
          <a:p>
            <a:pPr marL="971550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  <a:cs typeface="Arial"/>
              </a:rPr>
              <a:t>Naléhavost</a:t>
            </a:r>
          </a:p>
          <a:p>
            <a:pPr marL="971550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  <a:cs typeface="Arial"/>
              </a:rPr>
              <a:t>Vzácnost</a:t>
            </a:r>
          </a:p>
          <a:p>
            <a:pPr marL="971550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  <a:cs typeface="Arial"/>
              </a:rPr>
              <a:t>Autorita</a:t>
            </a:r>
          </a:p>
          <a:p>
            <a:pPr marL="971550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  <a:cs typeface="Arial"/>
              </a:rPr>
              <a:t>Budování vztahu</a:t>
            </a:r>
          </a:p>
          <a:p>
            <a:pPr marL="971550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  <a:cs typeface="Arial"/>
              </a:rPr>
              <a:t>Malá pravda</a:t>
            </a:r>
          </a:p>
          <a:p>
            <a:pPr marL="971550" lvl="1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cs-CZ" sz="2800">
              <a:solidFill>
                <a:schemeClr val="bg1"/>
              </a:solidFill>
              <a:cs typeface="Arial"/>
            </a:endParaRPr>
          </a:p>
          <a:p>
            <a:pPr marL="514350" indent="-514350">
              <a:spcAft>
                <a:spcPts val="2400"/>
              </a:spcAft>
              <a:buAutoNum type="arabicPeriod" startAt="3"/>
            </a:pPr>
            <a:endParaRPr lang="cs-CZ" sz="2800">
              <a:cs typeface="Arial"/>
            </a:endParaRPr>
          </a:p>
          <a:p>
            <a:pPr marL="514350" indent="-514350">
              <a:spcAft>
                <a:spcPts val="2400"/>
              </a:spcAft>
              <a:buAutoNum type="arabicPeriod" startAt="3"/>
            </a:pPr>
            <a:endParaRPr lang="cs-CZ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5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579717-D351-9F06-ECE2-EE4BACF8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82A1-A45D-44CE-B2EF-320648F1D6B1}" type="datetime1">
              <a:rPr lang="cs-CZ" smtClean="0"/>
              <a:t>27.02.2025</a:t>
            </a:fld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C038185-8426-8040-B978-09852A75B04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FF49CF8-3561-C0DE-6B40-973BFD02C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80" y="277637"/>
            <a:ext cx="10245567" cy="974485"/>
          </a:xfrm>
        </p:spPr>
        <p:txBody>
          <a:bodyPr/>
          <a:lstStyle/>
          <a:p>
            <a:r>
              <a:rPr lang="cs-CZ" sz="3600">
                <a:cs typeface="Arial"/>
              </a:rPr>
              <a:t>Myslíte si, že se Vás to netýká?</a:t>
            </a:r>
            <a:endParaRPr lang="cs-CZ" sz="3600"/>
          </a:p>
        </p:txBody>
      </p:sp>
      <p:pic>
        <p:nvPicPr>
          <p:cNvPr id="4" name="Obrázek 3" descr="Obsah obrázku osoba, Lidská tvář, oblečení, Módní doplňky&#10;&#10;Popis se vygeneroval automaticky.">
            <a:extLst>
              <a:ext uri="{FF2B5EF4-FFF2-40B4-BE49-F238E27FC236}">
                <a16:creationId xmlns:a16="http://schemas.microsoft.com/office/drawing/2014/main" id="{D6B3891B-60A0-1BE1-5F6F-9A2A24C177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925" t="98" r="-104" b="242"/>
          <a:stretch/>
        </p:blipFill>
        <p:spPr>
          <a:xfrm>
            <a:off x="6099160" y="1250985"/>
            <a:ext cx="5950322" cy="4349741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4671FEB-2E71-5E18-A9BF-78D68E3EBBE7}"/>
              </a:ext>
            </a:extLst>
          </p:cNvPr>
          <p:cNvSpPr txBox="1"/>
          <p:nvPr/>
        </p:nvSpPr>
        <p:spPr>
          <a:xfrm>
            <a:off x="417400" y="1458744"/>
            <a:ext cx="5266239" cy="40403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FFFFFF"/>
                </a:solidFill>
              </a:rPr>
              <a:t>Bez rozdílu vzdělání</a:t>
            </a:r>
            <a:endParaRPr lang="cs-CZ" sz="3600">
              <a:solidFill>
                <a:srgbClr val="202020"/>
              </a:solidFill>
              <a:cs typeface="Arial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FFFFFF"/>
                </a:solidFill>
                <a:cs typeface="Arial"/>
              </a:rPr>
              <a:t>Bez rozdílu věku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FFFFFF"/>
                </a:solidFill>
                <a:cs typeface="Arial"/>
              </a:rPr>
              <a:t>Bez rozdílu regionu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cs-CZ" sz="2400" b="1">
              <a:solidFill>
                <a:srgbClr val="FFFFFF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4039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Elektricky modrá, Blankytná, Výrazná modrá, Kobaltová modř&#10;&#10;Popis se vygeneroval automaticky.">
            <a:extLst>
              <a:ext uri="{FF2B5EF4-FFF2-40B4-BE49-F238E27FC236}">
                <a16:creationId xmlns:a16="http://schemas.microsoft.com/office/drawing/2014/main" id="{E548A4F3-0C5A-6E41-3DAA-9B5748A99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6" y="0"/>
            <a:ext cx="4027827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5CC3CB4-7B8E-0C2F-3E82-86CE767D24DE}"/>
              </a:ext>
            </a:extLst>
          </p:cNvPr>
          <p:cNvSpPr txBox="1"/>
          <p:nvPr/>
        </p:nvSpPr>
        <p:spPr>
          <a:xfrm>
            <a:off x="771127" y="1378531"/>
            <a:ext cx="5325564" cy="4381969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7200" dirty="0">
                <a:solidFill>
                  <a:schemeClr val="bg1"/>
                </a:solidFill>
                <a:cs typeface="Arial"/>
              </a:rPr>
              <a:t>Jak chráníme</a:t>
            </a:r>
          </a:p>
          <a:p>
            <a:pPr>
              <a:lnSpc>
                <a:spcPct val="107000"/>
              </a:lnSpc>
            </a:pPr>
            <a:r>
              <a:rPr lang="cs-CZ" sz="7200" dirty="0">
                <a:solidFill>
                  <a:schemeClr val="bg1"/>
                </a:solidFill>
                <a:cs typeface="Arial"/>
              </a:rPr>
              <a:t>klienty</a:t>
            </a:r>
          </a:p>
          <a:p>
            <a:pPr>
              <a:lnSpc>
                <a:spcPct val="107000"/>
              </a:lnSpc>
            </a:pPr>
            <a:endParaRPr lang="cs-CZ" sz="4800">
              <a:solidFill>
                <a:srgbClr val="FFFFFF"/>
              </a:solidFill>
              <a:cs typeface="Arial"/>
            </a:endParaRPr>
          </a:p>
        </p:txBody>
      </p:sp>
      <p:pic>
        <p:nvPicPr>
          <p:cNvPr id="5" name="Picture 6" descr="Obsah obrázku osoba, Kimona pro bojová umění, oblečení, Bojová umění&#10;&#10;Popis se vygeneroval automaticky.">
            <a:extLst>
              <a:ext uri="{FF2B5EF4-FFF2-40B4-BE49-F238E27FC236}">
                <a16:creationId xmlns:a16="http://schemas.microsoft.com/office/drawing/2014/main" id="{814E4EF2-F133-9203-2FF1-D3925E354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804" y="0"/>
            <a:ext cx="4605196" cy="68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0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B84C4772-0D18-CE28-23BF-51EEB99B7FFF}"/>
              </a:ext>
            </a:extLst>
          </p:cNvPr>
          <p:cNvSpPr/>
          <p:nvPr/>
        </p:nvSpPr>
        <p:spPr>
          <a:xfrm>
            <a:off x="3079747" y="1573223"/>
            <a:ext cx="2349500" cy="380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cs-CZ" sz="3200" b="1" dirty="0">
                <a:solidFill>
                  <a:schemeClr val="accent1"/>
                </a:solidFill>
                <a:cs typeface="Arial"/>
              </a:rPr>
              <a:t>Prevence </a:t>
            </a:r>
            <a:br>
              <a:rPr lang="cs-CZ" sz="3200" b="1" dirty="0">
                <a:solidFill>
                  <a:schemeClr val="accent1"/>
                </a:solidFill>
                <a:cs typeface="Arial"/>
              </a:rPr>
            </a:br>
            <a:r>
              <a:rPr lang="cs-CZ" sz="3200" b="1" dirty="0">
                <a:solidFill>
                  <a:schemeClr val="accent1"/>
                </a:solidFill>
                <a:cs typeface="Arial"/>
              </a:rPr>
              <a:t>a edukace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E290A9C-F35F-A85F-F3D2-8DB72E9393AF}"/>
              </a:ext>
            </a:extLst>
          </p:cNvPr>
          <p:cNvSpPr/>
          <p:nvPr/>
        </p:nvSpPr>
        <p:spPr>
          <a:xfrm>
            <a:off x="5822819" y="1573223"/>
            <a:ext cx="2349500" cy="380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cs-CZ" sz="3200" b="1">
                <a:solidFill>
                  <a:schemeClr val="accent1"/>
                </a:solidFill>
              </a:rPr>
              <a:t>Ochrana George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01305A4-ABD8-640C-4B83-470DA715AB7A}"/>
              </a:ext>
            </a:extLst>
          </p:cNvPr>
          <p:cNvSpPr/>
          <p:nvPr/>
        </p:nvSpPr>
        <p:spPr>
          <a:xfrm>
            <a:off x="8565891" y="1573223"/>
            <a:ext cx="2349500" cy="380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cs-CZ" sz="3200" b="1">
                <a:solidFill>
                  <a:schemeClr val="accent1"/>
                </a:solidFill>
              </a:rPr>
              <a:t>Péče o klienta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0F79405F-A4F0-417C-E014-392025535B2F}"/>
              </a:ext>
            </a:extLst>
          </p:cNvPr>
          <p:cNvSpPr/>
          <p:nvPr/>
        </p:nvSpPr>
        <p:spPr>
          <a:xfrm>
            <a:off x="387348" y="1573223"/>
            <a:ext cx="1641732" cy="3667644"/>
          </a:xfrm>
          <a:prstGeom prst="rightArrow">
            <a:avLst>
              <a:gd name="adj1" fmla="val 50000"/>
              <a:gd name="adj2" fmla="val 892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07000"/>
              </a:lnSpc>
            </a:pPr>
            <a:endParaRPr lang="cs-CZ" sz="160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2375EA1-06BA-320F-F96C-F347D937A1AF}"/>
              </a:ext>
            </a:extLst>
          </p:cNvPr>
          <p:cNvSpPr txBox="1"/>
          <p:nvPr/>
        </p:nvSpPr>
        <p:spPr>
          <a:xfrm>
            <a:off x="561101" y="3177655"/>
            <a:ext cx="1418253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7000"/>
              </a:lnSpc>
            </a:pPr>
            <a:r>
              <a:rPr lang="cs-CZ" sz="2400" b="1">
                <a:solidFill>
                  <a:schemeClr val="bg1"/>
                </a:solidFill>
              </a:rPr>
              <a:t>ÚTOK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08D62CE3-4F72-3F1A-9E51-48F11AD5A4C5}"/>
              </a:ext>
            </a:extLst>
          </p:cNvPr>
          <p:cNvSpPr/>
          <p:nvPr/>
        </p:nvSpPr>
        <p:spPr>
          <a:xfrm>
            <a:off x="2202833" y="475129"/>
            <a:ext cx="9431727" cy="5609801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cs-CZ" sz="2800" err="1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7959A9-7A46-D0BD-BDD2-1259CE5B8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71507"/>
            <a:ext cx="1583522" cy="8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14EAA-54DE-2807-6157-CE8134DF9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B70ECCF9-7476-2047-8850-4F34F288EA87}"/>
              </a:ext>
            </a:extLst>
          </p:cNvPr>
          <p:cNvSpPr/>
          <p:nvPr/>
        </p:nvSpPr>
        <p:spPr>
          <a:xfrm>
            <a:off x="414544" y="1573223"/>
            <a:ext cx="2349500" cy="380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cs-CZ" sz="3200" b="1" dirty="0">
                <a:solidFill>
                  <a:schemeClr val="accent1"/>
                </a:solidFill>
                <a:cs typeface="Arial"/>
              </a:rPr>
              <a:t>Prevence a edukace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07D32B4-31A7-1225-106F-4486EF8BBEC4}"/>
              </a:ext>
            </a:extLst>
          </p:cNvPr>
          <p:cNvSpPr txBox="1"/>
          <p:nvPr/>
        </p:nvSpPr>
        <p:spPr>
          <a:xfrm>
            <a:off x="7899817" y="2453577"/>
            <a:ext cx="7425239" cy="40865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cs-CZ" sz="2000" b="1" dirty="0">
                <a:solidFill>
                  <a:srgbClr val="FFFFFF"/>
                </a:solidFill>
                <a:cs typeface="Arial"/>
              </a:rPr>
              <a:t>Krizová komunikace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cs-CZ" sz="2000" b="1" dirty="0">
                <a:solidFill>
                  <a:srgbClr val="FFFFFF"/>
                </a:solidFill>
                <a:cs typeface="Arial"/>
              </a:rPr>
              <a:t>Sezonní témata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cs-CZ" sz="2000" b="1" dirty="0">
                <a:solidFill>
                  <a:srgbClr val="FFFFFF"/>
                </a:solidFill>
                <a:cs typeface="Arial"/>
              </a:rPr>
              <a:t>Komunikace šitá na míru 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FFFFFF"/>
                </a:solidFill>
                <a:cs typeface="Arial"/>
              </a:rPr>
              <a:t>           rizikovým klientům</a:t>
            </a:r>
            <a:endParaRPr lang="cs-CZ" dirty="0"/>
          </a:p>
          <a:p>
            <a:pPr marL="742950" indent="-742950">
              <a:lnSpc>
                <a:spcPct val="150000"/>
              </a:lnSpc>
              <a:buAutoNum type="arabicPeriod"/>
            </a:pPr>
            <a:endParaRPr lang="cs-CZ" sz="3600" b="1" dirty="0">
              <a:solidFill>
                <a:srgbClr val="FFFFFF"/>
              </a:solidFill>
              <a:cs typeface="Arial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endParaRPr lang="cs-CZ" sz="3600" b="1" dirty="0">
              <a:solidFill>
                <a:srgbClr val="FFFFFF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cs-CZ" sz="2400" b="1">
              <a:solidFill>
                <a:srgbClr val="FFFFFF"/>
              </a:solidFill>
              <a:cs typeface="Arial" panose="020B0604020202020204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524218E-0EF1-C26D-7D40-5DA46C7A1396}"/>
              </a:ext>
            </a:extLst>
          </p:cNvPr>
          <p:cNvSpPr/>
          <p:nvPr/>
        </p:nvSpPr>
        <p:spPr>
          <a:xfrm>
            <a:off x="7896960" y="1573222"/>
            <a:ext cx="3968750" cy="755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cs-CZ" sz="3200" b="1" dirty="0">
                <a:solidFill>
                  <a:schemeClr val="accent1"/>
                </a:solidFill>
                <a:cs typeface="Arial"/>
              </a:rPr>
              <a:t>Edukace klientů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0C5B7EF-921A-89E0-59CE-9E96FD61B433}"/>
              </a:ext>
            </a:extLst>
          </p:cNvPr>
          <p:cNvSpPr/>
          <p:nvPr/>
        </p:nvSpPr>
        <p:spPr>
          <a:xfrm>
            <a:off x="7896959" y="4494221"/>
            <a:ext cx="3968750" cy="766234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cs-CZ" sz="3200" b="1" dirty="0">
                <a:solidFill>
                  <a:schemeClr val="accent1"/>
                </a:solidFill>
                <a:cs typeface="Arial"/>
              </a:rPr>
              <a:t>Edukace bankéřů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D831290-9D9A-1241-B6CE-34B595C48ADB}"/>
              </a:ext>
            </a:extLst>
          </p:cNvPr>
          <p:cNvSpPr txBox="1"/>
          <p:nvPr/>
        </p:nvSpPr>
        <p:spPr>
          <a:xfrm>
            <a:off x="7899816" y="5374577"/>
            <a:ext cx="3869239" cy="23321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cs-CZ" sz="2000" b="1" dirty="0">
                <a:solidFill>
                  <a:srgbClr val="FFFFFF"/>
                </a:solidFill>
                <a:cs typeface="Arial"/>
              </a:rPr>
              <a:t>Pravidelná školení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cs-CZ" sz="2000" b="1" dirty="0">
                <a:solidFill>
                  <a:srgbClr val="FFFFFF"/>
                </a:solidFill>
                <a:cs typeface="Arial"/>
              </a:rPr>
              <a:t>Školení </a:t>
            </a:r>
            <a:r>
              <a:rPr lang="cs-CZ" sz="2000" b="1" dirty="0" err="1">
                <a:solidFill>
                  <a:srgbClr val="FFFFFF"/>
                </a:solidFill>
                <a:cs typeface="Arial"/>
              </a:rPr>
              <a:t>demanipulace</a:t>
            </a:r>
            <a:endParaRPr lang="cs-CZ" sz="2000" b="1">
              <a:solidFill>
                <a:srgbClr val="FFFFFF"/>
              </a:solidFill>
              <a:cs typeface="Arial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endParaRPr lang="cs-CZ" sz="3600" b="1" dirty="0">
              <a:solidFill>
                <a:srgbClr val="FFFFFF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cs-CZ" sz="2400" b="1">
              <a:solidFill>
                <a:srgbClr val="FFFFFF"/>
              </a:solidFill>
              <a:cs typeface="Arial" panose="020B0604020202020204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1ED92C8-082E-DFD6-E2AA-AB7CF3D58022}"/>
              </a:ext>
            </a:extLst>
          </p:cNvPr>
          <p:cNvSpPr/>
          <p:nvPr/>
        </p:nvSpPr>
        <p:spPr>
          <a:xfrm>
            <a:off x="3155625" y="1562638"/>
            <a:ext cx="4053416" cy="76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cs-CZ" sz="3200" b="1" dirty="0">
                <a:solidFill>
                  <a:schemeClr val="accent1"/>
                </a:solidFill>
                <a:cs typeface="Arial"/>
              </a:rPr>
              <a:t>Prevence</a:t>
            </a:r>
            <a:endParaRPr lang="cs-CZ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B5595B9-622C-2612-C45E-C2A2B1AE8813}"/>
              </a:ext>
            </a:extLst>
          </p:cNvPr>
          <p:cNvSpPr txBox="1"/>
          <p:nvPr/>
        </p:nvSpPr>
        <p:spPr>
          <a:xfrm>
            <a:off x="3158483" y="2453576"/>
            <a:ext cx="4176155" cy="45481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cs-CZ" sz="2000" b="1" dirty="0" err="1">
                <a:solidFill>
                  <a:srgbClr val="FFFFFF"/>
                </a:solidFill>
                <a:cs typeface="Arial"/>
              </a:rPr>
              <a:t>Push</a:t>
            </a:r>
            <a:r>
              <a:rPr lang="cs-CZ" sz="2000" b="1" dirty="0">
                <a:solidFill>
                  <a:srgbClr val="FFFFFF"/>
                </a:solidFill>
                <a:cs typeface="Arial"/>
              </a:rPr>
              <a:t> notifikace Volá ČS</a:t>
            </a:r>
            <a:endParaRPr lang="cs-CZ" dirty="0"/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cs-CZ" sz="2000" b="1" dirty="0">
                <a:solidFill>
                  <a:srgbClr val="FFFFFF"/>
                </a:solidFill>
                <a:cs typeface="Arial"/>
              </a:rPr>
              <a:t>Ověření identity bankéře </a:t>
            </a:r>
            <a:endParaRPr lang="cs-CZ" dirty="0">
              <a:solidFill>
                <a:srgbClr val="202020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FFFFFF"/>
                </a:solidFill>
                <a:cs typeface="Arial"/>
              </a:rPr>
              <a:t>         v Georgi</a:t>
            </a:r>
            <a:endParaRPr lang="cs-CZ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FFFFFF"/>
                </a:solidFill>
                <a:cs typeface="Arial"/>
              </a:rPr>
              <a:t>3.        Identifikace podvodných   </a:t>
            </a:r>
          </a:p>
          <a:p>
            <a:pPr>
              <a:lnSpc>
                <a:spcPct val="150000"/>
              </a:lnSpc>
            </a:pPr>
            <a:r>
              <a:rPr lang="cs-CZ" sz="2000" b="1">
                <a:solidFill>
                  <a:srgbClr val="FFFFFF"/>
                </a:solidFill>
                <a:cs typeface="Arial"/>
              </a:rPr>
              <a:t>           stránek a jejich blokace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endParaRPr lang="cs-CZ" sz="3600" b="1" dirty="0">
              <a:solidFill>
                <a:srgbClr val="FFFFFF"/>
              </a:solidFill>
              <a:cs typeface="Arial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endParaRPr lang="cs-CZ" sz="3600" b="1" dirty="0">
              <a:solidFill>
                <a:srgbClr val="FFFFFF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cs-CZ" sz="2400" b="1">
              <a:solidFill>
                <a:srgbClr val="FFFFFF"/>
              </a:solidFill>
              <a:cs typeface="Arial" panose="020B0604020202020204"/>
            </a:endParaRPr>
          </a:p>
        </p:txBody>
      </p:sp>
      <p:pic>
        <p:nvPicPr>
          <p:cNvPr id="11" name="Obrázek 10" descr="Obsah obrázku text, Písmo, Elektricky modrá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723A3BBA-DC62-F6E2-B10D-E82745B75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36" y="651474"/>
            <a:ext cx="12954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9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55C7F-B05D-6E9A-B652-EE5A4E078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76B3769-E9EB-31CB-7905-621D17450046}"/>
              </a:ext>
            </a:extLst>
          </p:cNvPr>
          <p:cNvSpPr/>
          <p:nvPr/>
        </p:nvSpPr>
        <p:spPr>
          <a:xfrm>
            <a:off x="700294" y="1573223"/>
            <a:ext cx="2349500" cy="380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cs-CZ" sz="3200" b="1">
                <a:solidFill>
                  <a:schemeClr val="accent1"/>
                </a:solidFill>
                <a:cs typeface="Arial"/>
              </a:rPr>
              <a:t>Prevence a edukace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9BA16A4-B5CF-0D9A-48BB-EBC492BA2947}"/>
              </a:ext>
            </a:extLst>
          </p:cNvPr>
          <p:cNvSpPr/>
          <p:nvPr/>
        </p:nvSpPr>
        <p:spPr>
          <a:xfrm>
            <a:off x="697863" y="1573223"/>
            <a:ext cx="2349500" cy="380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cs-CZ" sz="3200" b="1">
                <a:solidFill>
                  <a:schemeClr val="accent1"/>
                </a:solidFill>
              </a:rPr>
              <a:t>Ochrana George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2560A74-0957-8148-51A7-8B87B87427AA}"/>
              </a:ext>
            </a:extLst>
          </p:cNvPr>
          <p:cNvSpPr txBox="1"/>
          <p:nvPr/>
        </p:nvSpPr>
        <p:spPr>
          <a:xfrm>
            <a:off x="3444233" y="1712742"/>
            <a:ext cx="8525905" cy="5563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cs-CZ" sz="2400" b="1" dirty="0">
                <a:solidFill>
                  <a:srgbClr val="FFFFFF"/>
                </a:solidFill>
                <a:cs typeface="Arial"/>
              </a:rPr>
              <a:t>Monitorujeme a vyhodnocujeme každou transakci a každé přihlášení do George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cs-CZ" sz="2400" b="1" dirty="0">
                <a:solidFill>
                  <a:srgbClr val="FFFFFF"/>
                </a:solidFill>
                <a:cs typeface="Arial"/>
              </a:rPr>
              <a:t>Využíváme ML technologií k rozpoznání nestandardních znaků chování uživatele a transakcí</a:t>
            </a:r>
            <a:endParaRPr lang="cs-CZ" sz="2400" dirty="0">
              <a:solidFill>
                <a:srgbClr val="202020"/>
              </a:solidFill>
              <a:cs typeface="Arial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cs-CZ" sz="2400" b="1" dirty="0">
                <a:solidFill>
                  <a:srgbClr val="FFFFFF"/>
                </a:solidFill>
                <a:cs typeface="Arial"/>
              </a:rPr>
              <a:t>V případě vysokého rizika je platba zastavena</a:t>
            </a:r>
            <a:endParaRPr lang="cs-CZ" sz="2400" dirty="0">
              <a:solidFill>
                <a:srgbClr val="202020"/>
              </a:solidFill>
              <a:cs typeface="Arial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cs-CZ" sz="2400" b="1" dirty="0">
                <a:solidFill>
                  <a:srgbClr val="FFFFFF"/>
                </a:solidFill>
                <a:cs typeface="Arial"/>
              </a:rPr>
              <a:t>Klienta kontaktujeme speciálně vyškoleným týmem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endParaRPr lang="cs-CZ" sz="3600" b="1" dirty="0">
              <a:solidFill>
                <a:srgbClr val="FFFFFF"/>
              </a:solidFill>
              <a:cs typeface="Arial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endParaRPr lang="cs-CZ" sz="3600" b="1" dirty="0">
              <a:solidFill>
                <a:srgbClr val="FFFFFF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cs-CZ" sz="2400" b="1" dirty="0">
              <a:solidFill>
                <a:srgbClr val="FFFFFF"/>
              </a:solidFill>
              <a:cs typeface="Arial" panose="020B0604020202020204"/>
            </a:endParaRPr>
          </a:p>
        </p:txBody>
      </p:sp>
      <p:pic>
        <p:nvPicPr>
          <p:cNvPr id="10" name="Obrázek 9" descr="Obsah obrázku text, Písmo, Elektricky modrá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EE5FE794-BFD0-CCF5-FC1A-84A494D7D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57" y="637097"/>
            <a:ext cx="12954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64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A5E6F-68BD-996D-C70E-32E7DF579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6889CB44-6E3F-B471-7205-70A25729062E}"/>
              </a:ext>
            </a:extLst>
          </p:cNvPr>
          <p:cNvSpPr/>
          <p:nvPr/>
        </p:nvSpPr>
        <p:spPr>
          <a:xfrm>
            <a:off x="700294" y="1573223"/>
            <a:ext cx="2349500" cy="380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cs-CZ" sz="3200" b="1">
                <a:solidFill>
                  <a:schemeClr val="accent1"/>
                </a:solidFill>
                <a:cs typeface="Arial"/>
              </a:rPr>
              <a:t>Prevence a edukace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DA23B88-44ED-A814-F363-C29E3A411411}"/>
              </a:ext>
            </a:extLst>
          </p:cNvPr>
          <p:cNvSpPr/>
          <p:nvPr/>
        </p:nvSpPr>
        <p:spPr>
          <a:xfrm>
            <a:off x="697863" y="1573223"/>
            <a:ext cx="2349500" cy="380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cs-CZ" sz="3200" b="1">
                <a:solidFill>
                  <a:schemeClr val="accent1"/>
                </a:solidFill>
              </a:rPr>
              <a:t>Ochrana George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2CDF8A1-63E5-72BD-4F1F-3DB401402FCB}"/>
              </a:ext>
            </a:extLst>
          </p:cNvPr>
          <p:cNvSpPr/>
          <p:nvPr/>
        </p:nvSpPr>
        <p:spPr>
          <a:xfrm>
            <a:off x="696387" y="1573223"/>
            <a:ext cx="2349500" cy="380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cs-CZ" sz="3200" b="1">
                <a:solidFill>
                  <a:schemeClr val="accent1"/>
                </a:solidFill>
              </a:rPr>
              <a:t>Péče o klienta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700E4CF-1747-3093-552A-76FB74AAF8CC}"/>
              </a:ext>
            </a:extLst>
          </p:cNvPr>
          <p:cNvSpPr txBox="1"/>
          <p:nvPr/>
        </p:nvSpPr>
        <p:spPr>
          <a:xfrm>
            <a:off x="3539483" y="2030242"/>
            <a:ext cx="8113155" cy="52754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cs-CZ" sz="2400" b="1" dirty="0">
                <a:solidFill>
                  <a:srgbClr val="FFFFFF"/>
                </a:solidFill>
                <a:cs typeface="Arial"/>
              </a:rPr>
              <a:t>O podvedené klienty se stará tým na call centru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cs-CZ" sz="2400" b="1" dirty="0">
                <a:solidFill>
                  <a:srgbClr val="FFFFFF"/>
                </a:solidFill>
                <a:cs typeface="Arial"/>
              </a:rPr>
              <a:t>Tým blokuje IB, platby, platební karty, kontaktuje cizí banky. Cílem je minimalizovat škody.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cs-CZ" sz="2400" b="1" dirty="0">
                <a:solidFill>
                  <a:srgbClr val="FFFFFF"/>
                </a:solidFill>
                <a:cs typeface="Arial"/>
              </a:rPr>
              <a:t>Složitější a těžší případy pomáhá řešit tým ombudsmana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endParaRPr lang="cs-CZ" sz="4000" b="1" dirty="0">
              <a:solidFill>
                <a:srgbClr val="FFFFFF"/>
              </a:solidFill>
              <a:cs typeface="Arial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endParaRPr lang="cs-CZ" sz="4000" b="1" dirty="0">
              <a:solidFill>
                <a:srgbClr val="FFFFFF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cs-CZ" sz="2800" b="1" dirty="0">
              <a:solidFill>
                <a:srgbClr val="FFFFFF"/>
              </a:solidFill>
              <a:cs typeface="Arial" panose="020B0604020202020204"/>
            </a:endParaRPr>
          </a:p>
        </p:txBody>
      </p:sp>
      <p:pic>
        <p:nvPicPr>
          <p:cNvPr id="4" name="Obrázek 3" descr="Obsah obrázku text, Písmo, Elektricky modrá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7CEE68F2-4405-9FD9-0D4A-2B2756E29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57" y="651474"/>
            <a:ext cx="12954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08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0D1AD5-058E-0293-9F8B-CFBAD105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3DA42EA-6258-4AAA-9139-2561EA990A6F}" type="datetime1">
              <a:rPr lang="cs-CZ" smtClean="0"/>
              <a:t>27.02.2025</a:t>
            </a:fld>
            <a:endParaRPr lang="en-GB"/>
          </a:p>
        </p:txBody>
      </p:sp>
      <p:pic>
        <p:nvPicPr>
          <p:cNvPr id="2" name="Obrázek 1" descr="Obsah obrázku Elektricky modrá, Blankytná, Výrazná modrá, Kobaltová modř&#10;&#10;Popis se vygeneroval automaticky.">
            <a:extLst>
              <a:ext uri="{FF2B5EF4-FFF2-40B4-BE49-F238E27FC236}">
                <a16:creationId xmlns:a16="http://schemas.microsoft.com/office/drawing/2014/main" id="{E548A4F3-0C5A-6E41-3DAA-9B5748A99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6" y="0"/>
            <a:ext cx="12113493" cy="6858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36A484D-0A32-730A-9C4A-1DC8DC60C00D}"/>
              </a:ext>
            </a:extLst>
          </p:cNvPr>
          <p:cNvSpPr txBox="1"/>
          <p:nvPr/>
        </p:nvSpPr>
        <p:spPr>
          <a:xfrm>
            <a:off x="498164" y="3584999"/>
            <a:ext cx="5076866" cy="21868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6600">
                <a:solidFill>
                  <a:srgbClr val="FFC000"/>
                </a:solidFill>
                <a:cs typeface="Arial"/>
              </a:rPr>
              <a:t>Zachráněno</a:t>
            </a:r>
            <a:endParaRPr lang="cs-CZ">
              <a:solidFill>
                <a:srgbClr val="FFC000"/>
              </a:solidFill>
              <a:cs typeface="Arial"/>
            </a:endParaRPr>
          </a:p>
          <a:p>
            <a:pPr>
              <a:lnSpc>
                <a:spcPct val="107000"/>
              </a:lnSpc>
            </a:pPr>
            <a:r>
              <a:rPr lang="cs-CZ" sz="6600">
                <a:solidFill>
                  <a:srgbClr val="FFC000"/>
                </a:solidFill>
                <a:cs typeface="Arial"/>
              </a:rPr>
              <a:t>5,9 mld Kč</a:t>
            </a:r>
            <a:endParaRPr lang="cs-CZ">
              <a:solidFill>
                <a:srgbClr val="FFC000"/>
              </a:solidFill>
              <a:cs typeface="Arial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2DB78E-D06B-8C92-03E5-48C9F5EDDC5C}"/>
              </a:ext>
            </a:extLst>
          </p:cNvPr>
          <p:cNvSpPr txBox="1"/>
          <p:nvPr/>
        </p:nvSpPr>
        <p:spPr>
          <a:xfrm>
            <a:off x="498164" y="769832"/>
            <a:ext cx="5427257" cy="21868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6600" dirty="0">
                <a:solidFill>
                  <a:schemeClr val="bg1"/>
                </a:solidFill>
                <a:cs typeface="Arial"/>
              </a:rPr>
              <a:t>Škody  </a:t>
            </a:r>
            <a:endParaRPr lang="cs-CZ" sz="1100" dirty="0">
              <a:solidFill>
                <a:schemeClr val="bg1"/>
              </a:solidFill>
              <a:cs typeface="Arial"/>
            </a:endParaRPr>
          </a:p>
          <a:p>
            <a:pPr>
              <a:lnSpc>
                <a:spcPct val="107000"/>
              </a:lnSpc>
            </a:pPr>
            <a:r>
              <a:rPr lang="cs-CZ" sz="6600" dirty="0">
                <a:solidFill>
                  <a:schemeClr val="bg1"/>
                </a:solidFill>
                <a:cs typeface="Arial"/>
              </a:rPr>
              <a:t>1,3 mld Kč</a:t>
            </a:r>
            <a:endParaRPr lang="cs-CZ" sz="1100" dirty="0">
              <a:solidFill>
                <a:schemeClr val="bg1"/>
              </a:solidFill>
              <a:cs typeface="Arial" panose="020B0604020202020204"/>
            </a:endParaRPr>
          </a:p>
        </p:txBody>
      </p:sp>
      <p:pic>
        <p:nvPicPr>
          <p:cNvPr id="3" name="Obrázek 2" descr="Obsah obrázku Záchranný kruh, loď, venku, oranžová&#10;&#10;Popis se vygeneroval automaticky.">
            <a:extLst>
              <a:ext uri="{FF2B5EF4-FFF2-40B4-BE49-F238E27FC236}">
                <a16:creationId xmlns:a16="http://schemas.microsoft.com/office/drawing/2014/main" id="{44A99A51-D46F-7EBA-5F9B-B5BBA12D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021" y="0"/>
            <a:ext cx="6468958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E6B0D9B-7C04-9098-501E-7A4CF9003E16}"/>
              </a:ext>
            </a:extLst>
          </p:cNvPr>
          <p:cNvSpPr txBox="1"/>
          <p:nvPr/>
        </p:nvSpPr>
        <p:spPr>
          <a:xfrm>
            <a:off x="298580" y="6322168"/>
            <a:ext cx="4842588" cy="4414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1050" dirty="0">
                <a:solidFill>
                  <a:srgbClr val="FFFFFF"/>
                </a:solidFill>
                <a:cs typeface="Arial"/>
              </a:rPr>
              <a:t>Ztráty klientů a zachráněné finanční prostředky klientů českých bank, zdroj dat: ČBA</a:t>
            </a:r>
            <a:endParaRPr lang="cs-CZ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80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Elektricky modrá, Blankytná, Výrazná modrá, Kobaltová modř&#10;&#10;Popis se vygeneroval automaticky.">
            <a:extLst>
              <a:ext uri="{FF2B5EF4-FFF2-40B4-BE49-F238E27FC236}">
                <a16:creationId xmlns:a16="http://schemas.microsoft.com/office/drawing/2014/main" id="{E548A4F3-0C5A-6E41-3DAA-9B5748A99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6" y="0"/>
            <a:ext cx="4027827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6" descr="Obsah obrázku osoba, Kimona pro bojová umění, oblečení, Bojová umění&#10;&#10;Popis se vygeneroval automaticky.">
            <a:extLst>
              <a:ext uri="{FF2B5EF4-FFF2-40B4-BE49-F238E27FC236}">
                <a16:creationId xmlns:a16="http://schemas.microsoft.com/office/drawing/2014/main" id="{8802CFF3-7233-0125-4C79-728D87E2A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804" y="0"/>
            <a:ext cx="4605196" cy="6857955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6D5DE84-9636-45D1-EE8D-FBACB19B103D}"/>
              </a:ext>
            </a:extLst>
          </p:cNvPr>
          <p:cNvSpPr txBox="1"/>
          <p:nvPr/>
        </p:nvSpPr>
        <p:spPr>
          <a:xfrm>
            <a:off x="455748" y="3163656"/>
            <a:ext cx="6796275" cy="38790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4800" b="1" dirty="0">
                <a:solidFill>
                  <a:schemeClr val="bg1"/>
                </a:solidFill>
              </a:rPr>
              <a:t>277 207 207</a:t>
            </a:r>
            <a:endParaRPr lang="cs-CZ"/>
          </a:p>
          <a:p>
            <a:pPr algn="ctr">
              <a:lnSpc>
                <a:spcPct val="200000"/>
              </a:lnSpc>
            </a:pPr>
            <a:r>
              <a:rPr lang="cs-CZ" sz="48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podvody@csas.cz</a:t>
            </a:r>
            <a:endParaRPr lang="cs-CZ" sz="4800" b="1" dirty="0">
              <a:solidFill>
                <a:schemeClr val="bg1"/>
              </a:solidFill>
              <a:cs typeface="Arial" panose="020B0604020202020204"/>
            </a:endParaRPr>
          </a:p>
          <a:p>
            <a:pPr algn="l">
              <a:lnSpc>
                <a:spcPct val="200000"/>
              </a:lnSpc>
            </a:pPr>
            <a:endParaRPr lang="cs-CZ" sz="3200" b="1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40C89D-E6A8-3258-599C-E79093703B09}"/>
              </a:ext>
            </a:extLst>
          </p:cNvPr>
          <p:cNvSpPr txBox="1"/>
          <p:nvPr/>
        </p:nvSpPr>
        <p:spPr>
          <a:xfrm>
            <a:off x="247650" y="685415"/>
            <a:ext cx="7219036" cy="2217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Ověřujte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si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, s 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kým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komunikujete</a:t>
            </a:r>
            <a:endParaRPr lang="cs-CZ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Chraňte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nesdílejte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citlivé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údaje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Čtěte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, co a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komu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potvrzujete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277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Elektricky modrá, Blankytná, Výrazná modrá, Kobaltová modř&#10;&#10;Popis se vygeneroval automaticky.">
            <a:extLst>
              <a:ext uri="{FF2B5EF4-FFF2-40B4-BE49-F238E27FC236}">
                <a16:creationId xmlns:a16="http://schemas.microsoft.com/office/drawing/2014/main" id="{E548A4F3-0C5A-6E41-3DAA-9B5748A99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6" y="0"/>
            <a:ext cx="4027827" cy="6858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6D5DE84-9636-45D1-EE8D-FBACB19B103D}"/>
              </a:ext>
            </a:extLst>
          </p:cNvPr>
          <p:cNvSpPr txBox="1"/>
          <p:nvPr/>
        </p:nvSpPr>
        <p:spPr>
          <a:xfrm>
            <a:off x="2082959" y="2009360"/>
            <a:ext cx="9969072" cy="33866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cs-CZ" sz="8000" b="1">
                <a:solidFill>
                  <a:schemeClr val="bg1"/>
                </a:solidFill>
              </a:rPr>
              <a:t>Děkuju! Otázky?</a:t>
            </a:r>
          </a:p>
          <a:p>
            <a:pPr algn="l">
              <a:lnSpc>
                <a:spcPct val="200000"/>
              </a:lnSpc>
            </a:pPr>
            <a:endParaRPr lang="cs-CZ" sz="3200" b="1"/>
          </a:p>
        </p:txBody>
      </p:sp>
    </p:spTree>
    <p:extLst>
      <p:ext uri="{BB962C8B-B14F-4D97-AF65-F5344CB8AC3E}">
        <p14:creationId xmlns:p14="http://schemas.microsoft.com/office/powerpoint/2010/main" val="74213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Elektricky modrá, Blankytná, Výrazná modrá, Kobaltová modř&#10;&#10;Popis se vygeneroval automaticky.">
            <a:extLst>
              <a:ext uri="{FF2B5EF4-FFF2-40B4-BE49-F238E27FC236}">
                <a16:creationId xmlns:a16="http://schemas.microsoft.com/office/drawing/2014/main" id="{E548A4F3-0C5A-6E41-3DAA-9B5748A99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6" y="0"/>
            <a:ext cx="4027827" cy="6858000"/>
          </a:xfrm>
          <a:prstGeom prst="rect">
            <a:avLst/>
          </a:prstGeom>
        </p:spPr>
      </p:pic>
      <p:pic>
        <p:nvPicPr>
          <p:cNvPr id="4" name="Obrázek 3" descr="Obsah obrázku osoba, oblečení, Lidská tvář, muž&#10;&#10;Popis se vygeneroval automaticky.">
            <a:extLst>
              <a:ext uri="{FF2B5EF4-FFF2-40B4-BE49-F238E27FC236}">
                <a16:creationId xmlns:a16="http://schemas.microsoft.com/office/drawing/2014/main" id="{97A19009-FD2C-F248-5824-5A5E11D62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417" y="1915054"/>
            <a:ext cx="5196416" cy="3535891"/>
          </a:xfrm>
          <a:prstGeom prst="rect">
            <a:avLst/>
          </a:prstGeom>
        </p:spPr>
      </p:pic>
      <p:pic>
        <p:nvPicPr>
          <p:cNvPr id="5" name="Obrázek 4" descr="Obsah obrázku interiér&#10;&#10;Popis se vygeneroval automaticky.">
            <a:extLst>
              <a:ext uri="{FF2B5EF4-FFF2-40B4-BE49-F238E27FC236}">
                <a16:creationId xmlns:a16="http://schemas.microsoft.com/office/drawing/2014/main" id="{859F9FE2-7B55-93EC-3BD3-8A3BE4E8D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80" y="1919817"/>
            <a:ext cx="5252509" cy="3526366"/>
          </a:xfrm>
          <a:prstGeom prst="rect">
            <a:avLst/>
          </a:prstGeom>
        </p:spPr>
      </p:pic>
      <p:sp>
        <p:nvSpPr>
          <p:cNvPr id="8" name="Nadpis 6">
            <a:extLst>
              <a:ext uri="{FF2B5EF4-FFF2-40B4-BE49-F238E27FC236}">
                <a16:creationId xmlns:a16="http://schemas.microsoft.com/office/drawing/2014/main" id="{FC549841-6DAC-205A-6F49-6933E5341E97}"/>
              </a:ext>
            </a:extLst>
          </p:cNvPr>
          <p:cNvSpPr txBox="1">
            <a:spLocks/>
          </p:cNvSpPr>
          <p:nvPr/>
        </p:nvSpPr>
        <p:spPr>
          <a:xfrm>
            <a:off x="654580" y="508000"/>
            <a:ext cx="11138801" cy="18740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>
                <a:cs typeface="Arial"/>
              </a:rPr>
              <a:t>Útočníci míří na dva cíle v bance</a:t>
            </a:r>
          </a:p>
        </p:txBody>
      </p:sp>
      <p:sp>
        <p:nvSpPr>
          <p:cNvPr id="9" name="Nadpis 6">
            <a:extLst>
              <a:ext uri="{FF2B5EF4-FFF2-40B4-BE49-F238E27FC236}">
                <a16:creationId xmlns:a16="http://schemas.microsoft.com/office/drawing/2014/main" id="{0AEF6A95-57EB-A348-8DB5-324B4A05B49F}"/>
              </a:ext>
            </a:extLst>
          </p:cNvPr>
          <p:cNvSpPr txBox="1">
            <a:spLocks/>
          </p:cNvSpPr>
          <p:nvPr/>
        </p:nvSpPr>
        <p:spPr>
          <a:xfrm>
            <a:off x="1228796" y="5601053"/>
            <a:ext cx="4365468" cy="6146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>
                <a:cs typeface="Arial"/>
              </a:rPr>
              <a:t>IT infrastruktura</a:t>
            </a:r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C71A-D120-63A2-AF9D-6C082AD49F69}"/>
              </a:ext>
            </a:extLst>
          </p:cNvPr>
          <p:cNvSpPr txBox="1">
            <a:spLocks/>
          </p:cNvSpPr>
          <p:nvPr/>
        </p:nvSpPr>
        <p:spPr>
          <a:xfrm>
            <a:off x="8541878" y="5601052"/>
            <a:ext cx="2090052" cy="6146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>
                <a:cs typeface="Arial"/>
              </a:rPr>
              <a:t>Klienti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99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Elektricky modrá, Blankytná, Výrazná modrá, Kobaltová modř&#10;&#10;Popis se vygeneroval automaticky.">
            <a:extLst>
              <a:ext uri="{FF2B5EF4-FFF2-40B4-BE49-F238E27FC236}">
                <a16:creationId xmlns:a16="http://schemas.microsoft.com/office/drawing/2014/main" id="{E548A4F3-0C5A-6E41-3DAA-9B5748A99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6" y="0"/>
            <a:ext cx="4027827" cy="6858000"/>
          </a:xfrm>
          <a:prstGeom prst="rect">
            <a:avLst/>
          </a:prstGeom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5CC3CB4-7B8E-0C2F-3E82-86CE767D24DE}"/>
              </a:ext>
            </a:extLst>
          </p:cNvPr>
          <p:cNvSpPr txBox="1"/>
          <p:nvPr/>
        </p:nvSpPr>
        <p:spPr>
          <a:xfrm>
            <a:off x="1041142" y="2457853"/>
            <a:ext cx="10114382" cy="240598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9600">
                <a:solidFill>
                  <a:srgbClr val="FFC000"/>
                </a:solidFill>
                <a:cs typeface="Arial"/>
              </a:rPr>
              <a:t>+500%</a:t>
            </a:r>
          </a:p>
          <a:p>
            <a:pPr>
              <a:lnSpc>
                <a:spcPct val="107000"/>
              </a:lnSpc>
            </a:pPr>
            <a:r>
              <a:rPr lang="cs-CZ" sz="4800">
                <a:solidFill>
                  <a:srgbClr val="FFFFFF"/>
                </a:solidFill>
                <a:cs typeface="Arial"/>
              </a:rPr>
              <a:t>2021 vs 2024</a:t>
            </a:r>
          </a:p>
        </p:txBody>
      </p:sp>
      <p:pic>
        <p:nvPicPr>
          <p:cNvPr id="4" name="Obrázek 3" descr="Obsah obrázku osoba, oblečení, Lidská tvář, muž&#10;&#10;Popis se vygeneroval automaticky.">
            <a:extLst>
              <a:ext uri="{FF2B5EF4-FFF2-40B4-BE49-F238E27FC236}">
                <a16:creationId xmlns:a16="http://schemas.microsoft.com/office/drawing/2014/main" id="{37A19B5E-3CAA-39D6-F846-6FEC6A81D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583" y="1766888"/>
            <a:ext cx="5333999" cy="362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0D1AD5-058E-0293-9F8B-CFBAD105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88956" y="5723176"/>
            <a:ext cx="6948489" cy="254727"/>
          </a:xfrm>
        </p:spPr>
        <p:txBody>
          <a:bodyPr/>
          <a:lstStyle/>
          <a:p>
            <a:pPr algn="l"/>
            <a:fld id="{D3DA42EA-6258-4AAA-9139-2561EA990A6F}" type="datetime1">
              <a:rPr lang="cs-CZ" smtClean="0"/>
              <a:t>27.02.2025</a:t>
            </a:fld>
            <a:endParaRPr lang="en-GB"/>
          </a:p>
        </p:txBody>
      </p:sp>
      <p:pic>
        <p:nvPicPr>
          <p:cNvPr id="2" name="Obrázek 1" descr="Obsah obrázku Elektricky modrá, Blankytná, Výrazná modrá, Kobaltová modř&#10;&#10;Popis se vygeneroval automaticky.">
            <a:extLst>
              <a:ext uri="{FF2B5EF4-FFF2-40B4-BE49-F238E27FC236}">
                <a16:creationId xmlns:a16="http://schemas.microsoft.com/office/drawing/2014/main" id="{E548A4F3-0C5A-6E41-3DAA-9B5748A99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" y="0"/>
            <a:ext cx="4027827" cy="6858000"/>
          </a:xfrm>
          <a:prstGeom prst="rect">
            <a:avLst/>
          </a:prstGeom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72FD8E2-E436-3811-0363-599C6B7388F3}"/>
              </a:ext>
            </a:extLst>
          </p:cNvPr>
          <p:cNvSpPr txBox="1"/>
          <p:nvPr/>
        </p:nvSpPr>
        <p:spPr>
          <a:xfrm>
            <a:off x="6099589" y="1820529"/>
            <a:ext cx="5317481" cy="1313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8000" b="1">
                <a:solidFill>
                  <a:srgbClr val="FFC000"/>
                </a:solidFill>
                <a:cs typeface="Arial"/>
              </a:rPr>
              <a:t>2,0 mld Kč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8E9C23E-D758-C6CC-DFFA-CA4D43CF220B}"/>
              </a:ext>
            </a:extLst>
          </p:cNvPr>
          <p:cNvSpPr txBox="1"/>
          <p:nvPr/>
        </p:nvSpPr>
        <p:spPr>
          <a:xfrm>
            <a:off x="6099588" y="3385914"/>
            <a:ext cx="5317481" cy="1313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8000" b="1">
                <a:solidFill>
                  <a:srgbClr val="FFC000"/>
                </a:solidFill>
                <a:cs typeface="Arial"/>
              </a:rPr>
              <a:t>1,4 mld Kč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6A484D-0A32-730A-9C4A-1DC8DC60C00D}"/>
              </a:ext>
            </a:extLst>
          </p:cNvPr>
          <p:cNvSpPr txBox="1"/>
          <p:nvPr/>
        </p:nvSpPr>
        <p:spPr>
          <a:xfrm>
            <a:off x="5534248" y="4985796"/>
            <a:ext cx="5917004" cy="1313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8000" b="1">
                <a:solidFill>
                  <a:srgbClr val="FFC000"/>
                </a:solidFill>
                <a:cs typeface="Arial"/>
              </a:rPr>
              <a:t>  1,3 mld Kč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6C1591-3E48-7246-006A-3B8FBBE4F648}"/>
              </a:ext>
            </a:extLst>
          </p:cNvPr>
          <p:cNvSpPr txBox="1"/>
          <p:nvPr/>
        </p:nvSpPr>
        <p:spPr>
          <a:xfrm>
            <a:off x="1506422" y="1820528"/>
            <a:ext cx="3501092" cy="13138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8000" b="1">
                <a:solidFill>
                  <a:srgbClr val="FFFFFF"/>
                </a:solidFill>
                <a:cs typeface="Arial"/>
              </a:rPr>
              <a:t>2022</a:t>
            </a:r>
            <a:endParaRPr lang="cs-CZ" sz="1400">
              <a:solidFill>
                <a:srgbClr val="FFFFFF"/>
              </a:solidFill>
              <a:cs typeface="Arial" panose="020B0604020202020204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ABB81D-D677-5504-1F9C-6989DA21C780}"/>
              </a:ext>
            </a:extLst>
          </p:cNvPr>
          <p:cNvSpPr txBox="1"/>
          <p:nvPr/>
        </p:nvSpPr>
        <p:spPr>
          <a:xfrm>
            <a:off x="1506421" y="3385913"/>
            <a:ext cx="3501092" cy="13138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8000" b="1">
                <a:solidFill>
                  <a:srgbClr val="FFFFFF"/>
                </a:solidFill>
                <a:cs typeface="Arial"/>
              </a:rPr>
              <a:t>2023</a:t>
            </a:r>
            <a:endParaRPr lang="cs-CZ" sz="1400" b="1">
              <a:solidFill>
                <a:srgbClr val="FFFFFF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2DB78E-D06B-8C92-03E5-48C9F5EDDC5C}"/>
              </a:ext>
            </a:extLst>
          </p:cNvPr>
          <p:cNvSpPr txBox="1"/>
          <p:nvPr/>
        </p:nvSpPr>
        <p:spPr>
          <a:xfrm>
            <a:off x="1506421" y="4985796"/>
            <a:ext cx="3501092" cy="13138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8000" b="1">
                <a:solidFill>
                  <a:srgbClr val="FFFFFF"/>
                </a:solidFill>
                <a:cs typeface="Arial"/>
              </a:rPr>
              <a:t>2024</a:t>
            </a:r>
            <a:endParaRPr lang="cs-CZ" sz="1400" b="1">
              <a:solidFill>
                <a:srgbClr val="FFFFFF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4FF77C2-C8CB-5C1C-5BDE-94CCAE55C7C5}"/>
              </a:ext>
            </a:extLst>
          </p:cNvPr>
          <p:cNvSpPr txBox="1"/>
          <p:nvPr/>
        </p:nvSpPr>
        <p:spPr>
          <a:xfrm>
            <a:off x="6121265" y="6580674"/>
            <a:ext cx="6067581" cy="275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1200" dirty="0">
                <a:solidFill>
                  <a:srgbClr val="FFFFFF"/>
                </a:solidFill>
                <a:cs typeface="Arial"/>
              </a:rPr>
              <a:t>Ztráty klientů bank v České republice, data dle ČBA, rok 2021 odhad dle dat ČS a.s.</a:t>
            </a:r>
            <a:endParaRPr lang="cs-CZ" sz="1200" dirty="0">
              <a:solidFill>
                <a:srgbClr val="FFFFFF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041640E-E8EE-CC87-3A49-A682D7BFD49E}"/>
              </a:ext>
            </a:extLst>
          </p:cNvPr>
          <p:cNvSpPr txBox="1"/>
          <p:nvPr/>
        </p:nvSpPr>
        <p:spPr>
          <a:xfrm>
            <a:off x="1506421" y="216915"/>
            <a:ext cx="3501092" cy="13138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8000" b="1">
                <a:solidFill>
                  <a:srgbClr val="FFFFFF"/>
                </a:solidFill>
                <a:cs typeface="Arial"/>
              </a:rPr>
              <a:t>2021</a:t>
            </a:r>
            <a:endParaRPr lang="cs-CZ" sz="1400">
              <a:solidFill>
                <a:srgbClr val="FFFFFF"/>
              </a:solidFill>
              <a:cs typeface="Arial" panose="020B0604020202020204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765D5A-0909-71EA-CD27-C5C9E358E15B}"/>
              </a:ext>
            </a:extLst>
          </p:cNvPr>
          <p:cNvSpPr txBox="1"/>
          <p:nvPr/>
        </p:nvSpPr>
        <p:spPr>
          <a:xfrm>
            <a:off x="6099588" y="216916"/>
            <a:ext cx="5317481" cy="1313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8000" b="1">
                <a:solidFill>
                  <a:srgbClr val="FFC000"/>
                </a:solidFill>
                <a:cs typeface="Arial"/>
              </a:rPr>
              <a:t>0,4 mld Kč</a:t>
            </a:r>
          </a:p>
        </p:txBody>
      </p:sp>
    </p:spTree>
    <p:extLst>
      <p:ext uri="{BB962C8B-B14F-4D97-AF65-F5344CB8AC3E}">
        <p14:creationId xmlns:p14="http://schemas.microsoft.com/office/powerpoint/2010/main" val="149033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Elektricky modrá, Blankytná, Výrazná modrá, Kobaltová modř&#10;&#10;Popis se vygeneroval automaticky.">
            <a:extLst>
              <a:ext uri="{FF2B5EF4-FFF2-40B4-BE49-F238E27FC236}">
                <a16:creationId xmlns:a16="http://schemas.microsoft.com/office/drawing/2014/main" id="{E548A4F3-0C5A-6E41-3DAA-9B5748A99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6" y="0"/>
            <a:ext cx="4027827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36FEC24-13BF-4F5B-11BA-D07680A08ADD}"/>
              </a:ext>
            </a:extLst>
          </p:cNvPr>
          <p:cNvSpPr txBox="1"/>
          <p:nvPr/>
        </p:nvSpPr>
        <p:spPr>
          <a:xfrm>
            <a:off x="372979" y="133702"/>
            <a:ext cx="11823847" cy="11079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cs-CZ" sz="3200" b="1" dirty="0">
                <a:solidFill>
                  <a:schemeClr val="bg1"/>
                </a:solidFill>
                <a:cs typeface="Arial"/>
              </a:rPr>
              <a:t>Většina útoků je manipulativní a klienti chtějí platby realizovat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0C2F9780-F32F-AA41-E274-757228D617F4}"/>
              </a:ext>
            </a:extLst>
          </p:cNvPr>
          <p:cNvGraphicFramePr>
            <a:graphicFrameLocks/>
          </p:cNvGraphicFramePr>
          <p:nvPr/>
        </p:nvGraphicFramePr>
        <p:xfrm>
          <a:off x="1943023" y="1018967"/>
          <a:ext cx="7854950" cy="568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Výseč 1">
            <a:extLst>
              <a:ext uri="{FF2B5EF4-FFF2-40B4-BE49-F238E27FC236}">
                <a16:creationId xmlns:a16="http://schemas.microsoft.com/office/drawing/2014/main" id="{97DC185C-B952-0B85-6363-26BE9436B1DD}"/>
              </a:ext>
            </a:extLst>
          </p:cNvPr>
          <p:cNvSpPr/>
          <p:nvPr/>
        </p:nvSpPr>
        <p:spPr>
          <a:xfrm>
            <a:off x="3683352" y="1457236"/>
            <a:ext cx="4374292" cy="4374292"/>
          </a:xfrm>
          <a:prstGeom prst="pie">
            <a:avLst>
              <a:gd name="adj1" fmla="val 16200000"/>
              <a:gd name="adj2" fmla="val 10491434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endParaRPr lang="cs-CZ" sz="1600" err="1">
              <a:solidFill>
                <a:schemeClr val="tx1"/>
              </a:solidFill>
            </a:endParaRPr>
          </a:p>
        </p:txBody>
      </p:sp>
      <p:sp>
        <p:nvSpPr>
          <p:cNvPr id="8" name="TextovéPole 5">
            <a:extLst>
              <a:ext uri="{FF2B5EF4-FFF2-40B4-BE49-F238E27FC236}">
                <a16:creationId xmlns:a16="http://schemas.microsoft.com/office/drawing/2014/main" id="{6B75479F-533C-1F5D-EBEB-5B99C5E40745}"/>
              </a:ext>
            </a:extLst>
          </p:cNvPr>
          <p:cNvSpPr txBox="1"/>
          <p:nvPr/>
        </p:nvSpPr>
        <p:spPr>
          <a:xfrm>
            <a:off x="8479328" y="2609136"/>
            <a:ext cx="3296347" cy="11079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cs-CZ" sz="3200">
                <a:solidFill>
                  <a:srgbClr val="FFC000"/>
                </a:solidFill>
              </a:rPr>
              <a:t>74% podvodů je manipulativních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579717-D351-9F06-ECE2-EE4BACF8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82A1-A45D-44CE-B2EF-320648F1D6B1}" type="datetime1">
              <a:rPr lang="cs-CZ" smtClean="0"/>
              <a:t>27.02.2025</a:t>
            </a:fld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C038185-8426-8040-B978-09852A75B04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FF49CF8-3561-C0DE-6B40-973BFD02C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75" y="278209"/>
            <a:ext cx="4560222" cy="1874068"/>
          </a:xfrm>
        </p:spPr>
        <p:txBody>
          <a:bodyPr/>
          <a:lstStyle/>
          <a:p>
            <a:r>
              <a:rPr lang="cs-CZ" sz="6600">
                <a:cs typeface="Arial"/>
              </a:rPr>
              <a:t>Podvodné</a:t>
            </a:r>
            <a:br>
              <a:rPr lang="cs-CZ" sz="6600">
                <a:cs typeface="Arial"/>
              </a:rPr>
            </a:br>
            <a:r>
              <a:rPr lang="cs-CZ" sz="6600">
                <a:cs typeface="Arial"/>
              </a:rPr>
              <a:t>investice</a:t>
            </a:r>
            <a:endParaRPr lang="cs-CZ"/>
          </a:p>
        </p:txBody>
      </p:sp>
      <p:pic>
        <p:nvPicPr>
          <p:cNvPr id="4" name="Picture 13" descr="Obsah obrázku zlato, kov, mince, odraz&#10;&#10;Popis se vygeneroval automaticky.">
            <a:extLst>
              <a:ext uri="{FF2B5EF4-FFF2-40B4-BE49-F238E27FC236}">
                <a16:creationId xmlns:a16="http://schemas.microsoft.com/office/drawing/2014/main" id="{9D95AA6C-3F21-3DE1-4D99-684003161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970" y="-1"/>
            <a:ext cx="5085030" cy="6882767"/>
          </a:xfrm>
          <a:prstGeom prst="rect">
            <a:avLst/>
          </a:prstGeom>
        </p:spPr>
      </p:pic>
      <p:pic>
        <p:nvPicPr>
          <p:cNvPr id="2" name="Picture 15" descr="A red stamp with black text&#10;&#10;Description automatically generated with low confidence">
            <a:extLst>
              <a:ext uri="{FF2B5EF4-FFF2-40B4-BE49-F238E27FC236}">
                <a16:creationId xmlns:a16="http://schemas.microsoft.com/office/drawing/2014/main" id="{EDC977F7-6D85-3F86-0B29-FD05BF9FA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48" y="-1"/>
            <a:ext cx="4638273" cy="313339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F0E7F75-E915-B699-9812-7A8C8F20338F}"/>
              </a:ext>
            </a:extLst>
          </p:cNvPr>
          <p:cNvSpPr txBox="1"/>
          <p:nvPr/>
        </p:nvSpPr>
        <p:spPr>
          <a:xfrm>
            <a:off x="386791" y="2276415"/>
            <a:ext cx="6167073" cy="28298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07000"/>
              </a:lnSpc>
              <a:buAutoNum type="arabicPeriod"/>
            </a:pPr>
            <a:r>
              <a:rPr lang="cs-CZ" sz="2400" dirty="0">
                <a:solidFill>
                  <a:schemeClr val="bg1"/>
                </a:solidFill>
                <a:cs typeface="Arial" panose="020B0604020202020204"/>
              </a:rPr>
              <a:t>Reklama na sociálních sítích</a:t>
            </a:r>
            <a:endParaRPr lang="cs-CZ" dirty="0">
              <a:solidFill>
                <a:schemeClr val="bg1"/>
              </a:solidFill>
              <a:cs typeface="Arial" panose="020B0604020202020204"/>
            </a:endParaRPr>
          </a:p>
          <a:p>
            <a:pPr marL="457200" indent="-457200">
              <a:lnSpc>
                <a:spcPct val="107000"/>
              </a:lnSpc>
              <a:buAutoNum type="arabicPeriod"/>
            </a:pPr>
            <a:r>
              <a:rPr lang="cs-CZ" sz="2400" dirty="0">
                <a:solidFill>
                  <a:schemeClr val="bg1"/>
                </a:solidFill>
                <a:cs typeface="Arial"/>
              </a:rPr>
              <a:t>Klient zanechá kontaktní informace</a:t>
            </a:r>
          </a:p>
          <a:p>
            <a:pPr marL="457200" indent="-457200">
              <a:lnSpc>
                <a:spcPct val="107000"/>
              </a:lnSpc>
              <a:buAutoNum type="arabicPeriod"/>
            </a:pPr>
            <a:r>
              <a:rPr lang="cs-CZ" sz="2400" dirty="0">
                <a:solidFill>
                  <a:schemeClr val="bg1"/>
                </a:solidFill>
                <a:cs typeface="Arial"/>
              </a:rPr>
              <a:t>Klient je kontaktován podvodníky</a:t>
            </a:r>
          </a:p>
          <a:p>
            <a:pPr marL="457200" indent="-457200">
              <a:lnSpc>
                <a:spcPct val="107000"/>
              </a:lnSpc>
              <a:buAutoNum type="arabicPeriod"/>
            </a:pPr>
            <a:r>
              <a:rPr lang="cs-CZ" sz="2400" dirty="0">
                <a:solidFill>
                  <a:schemeClr val="bg1"/>
                </a:solidFill>
                <a:cs typeface="Arial"/>
              </a:rPr>
              <a:t>Zřízení přístupů do "investiční platformy"</a:t>
            </a:r>
          </a:p>
          <a:p>
            <a:pPr marL="457200" indent="-457200">
              <a:lnSpc>
                <a:spcPct val="107000"/>
              </a:lnSpc>
              <a:buAutoNum type="arabicPeriod"/>
            </a:pPr>
            <a:r>
              <a:rPr lang="cs-CZ" sz="2400" dirty="0">
                <a:solidFill>
                  <a:schemeClr val="bg1"/>
                </a:solidFill>
                <a:cs typeface="Arial"/>
              </a:rPr>
              <a:t>Zhodnocení prvního vkladu</a:t>
            </a:r>
          </a:p>
          <a:p>
            <a:pPr marL="457200" indent="-457200">
              <a:lnSpc>
                <a:spcPct val="107000"/>
              </a:lnSpc>
              <a:buAutoNum type="arabicPeriod"/>
            </a:pPr>
            <a:r>
              <a:rPr lang="cs-CZ" sz="2400" dirty="0">
                <a:solidFill>
                  <a:schemeClr val="bg1"/>
                </a:solidFill>
                <a:cs typeface="Arial"/>
              </a:rPr>
              <a:t>Klient investuje velké prostředky</a:t>
            </a:r>
          </a:p>
          <a:p>
            <a:pPr marL="457200" indent="-457200">
              <a:lnSpc>
                <a:spcPct val="107000"/>
              </a:lnSpc>
              <a:buAutoNum type="arabicPeriod"/>
            </a:pPr>
            <a:r>
              <a:rPr lang="cs-CZ" sz="2400" dirty="0">
                <a:solidFill>
                  <a:schemeClr val="bg1"/>
                </a:solidFill>
                <a:cs typeface="Arial"/>
              </a:rPr>
              <a:t>Peníze nejdou vybrat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BDA4745-A724-E6CF-C8FA-E2FA65B6A1F4}"/>
              </a:ext>
            </a:extLst>
          </p:cNvPr>
          <p:cNvSpPr txBox="1"/>
          <p:nvPr/>
        </p:nvSpPr>
        <p:spPr>
          <a:xfrm>
            <a:off x="393507" y="5354204"/>
            <a:ext cx="4374916" cy="8539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07000"/>
              </a:lnSpc>
              <a:buFont typeface="Arial"/>
              <a:buChar char="•"/>
            </a:pPr>
            <a:r>
              <a:rPr lang="cs-CZ" sz="2400" dirty="0">
                <a:solidFill>
                  <a:schemeClr val="bg1"/>
                </a:solidFill>
                <a:cs typeface="Arial"/>
              </a:rPr>
              <a:t>Podvod trvá mnohdy měsíce</a:t>
            </a:r>
          </a:p>
          <a:p>
            <a:pPr marL="285750" indent="-285750">
              <a:lnSpc>
                <a:spcPct val="107000"/>
              </a:lnSpc>
              <a:buFont typeface="Arial"/>
              <a:buChar char="•"/>
            </a:pPr>
            <a:endParaRPr lang="cs-CZ" sz="24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94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56537F-CCD4-C1AE-0D59-F0895EC80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computer, Lidská tvář, počítač, osoba&#10;&#10;Popis se vygeneroval automaticky.">
            <a:extLst>
              <a:ext uri="{FF2B5EF4-FFF2-40B4-BE49-F238E27FC236}">
                <a16:creationId xmlns:a16="http://schemas.microsoft.com/office/drawing/2014/main" id="{6ED2DD49-6264-1962-A4FA-161938B8A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705" y="0"/>
            <a:ext cx="5305425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D29112F-3037-5F1B-7B6C-0A4ED66E5962}"/>
              </a:ext>
            </a:extLst>
          </p:cNvPr>
          <p:cNvSpPr/>
          <p:nvPr/>
        </p:nvSpPr>
        <p:spPr>
          <a:xfrm>
            <a:off x="431800" y="705037"/>
            <a:ext cx="3639127" cy="1457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cs-CZ" sz="1600" err="1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7B05BD-08D3-9087-DC12-7CE5CCA57D05}"/>
              </a:ext>
            </a:extLst>
          </p:cNvPr>
          <p:cNvSpPr txBox="1"/>
          <p:nvPr/>
        </p:nvSpPr>
        <p:spPr>
          <a:xfrm>
            <a:off x="243217" y="335897"/>
            <a:ext cx="6357299" cy="11000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cs-CZ" sz="6600" b="1">
                <a:solidFill>
                  <a:schemeClr val="bg1"/>
                </a:solidFill>
                <a:cs typeface="Arial"/>
              </a:rPr>
              <a:t>Falešný bankéř</a:t>
            </a:r>
            <a:endParaRPr lang="cs-CZ" sz="6600">
              <a:solidFill>
                <a:schemeClr val="bg1"/>
              </a:solidFill>
              <a:cs typeface="Arial" panose="020B0604020202020204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3E6D958-CA61-0E13-36C9-B789794412C6}"/>
              </a:ext>
            </a:extLst>
          </p:cNvPr>
          <p:cNvSpPr txBox="1"/>
          <p:nvPr/>
        </p:nvSpPr>
        <p:spPr>
          <a:xfrm>
            <a:off x="427567" y="1792816"/>
            <a:ext cx="6172949" cy="3224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457200" indent="-457200">
              <a:lnSpc>
                <a:spcPct val="107000"/>
              </a:lnSpc>
              <a:buAutoNum type="arabicPeriod"/>
              <a:defRPr sz="2400">
                <a:solidFill>
                  <a:schemeClr val="bg1"/>
                </a:solidFill>
                <a:cs typeface="Arial" panose="020B0604020202020204"/>
              </a:defRPr>
            </a:lvl1pPr>
          </a:lstStyle>
          <a:p>
            <a:r>
              <a:rPr lang="cs-CZ" dirty="0"/>
              <a:t> Volající se vydává za bankéře</a:t>
            </a:r>
          </a:p>
          <a:p>
            <a:r>
              <a:rPr lang="cs-CZ" dirty="0"/>
              <a:t> Tvrdí, že účet je ohrožený</a:t>
            </a:r>
          </a:p>
          <a:p>
            <a:r>
              <a:rPr lang="cs-CZ" dirty="0"/>
              <a:t> Naléhá na okamžitý převod peněz</a:t>
            </a:r>
          </a:p>
          <a:p>
            <a:r>
              <a:rPr lang="cs-CZ" dirty="0"/>
              <a:t> Využívá strachu a časového tlaku</a:t>
            </a:r>
          </a:p>
          <a:p>
            <a:r>
              <a:rPr lang="cs-CZ" dirty="0"/>
              <a:t> Často se ozve ještě jako bezpečnostní pracovník, pracovník policie nebo ČNB</a:t>
            </a:r>
          </a:p>
          <a:p>
            <a:r>
              <a:rPr lang="cs-CZ" dirty="0"/>
              <a:t>Zaslání přístupů do "platformy ČNB", kde klient vidí zachráněné peníze</a:t>
            </a:r>
          </a:p>
        </p:txBody>
      </p:sp>
    </p:spTree>
    <p:extLst>
      <p:ext uri="{BB962C8B-B14F-4D97-AF65-F5344CB8AC3E}">
        <p14:creationId xmlns:p14="http://schemas.microsoft.com/office/powerpoint/2010/main" val="73536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6B7BF1-BD75-B6A5-9082-38F96BB1B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7E2823-E652-64EF-907D-70D0E270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82A1-A45D-44CE-B2EF-320648F1D6B1}" type="datetime1">
              <a:rPr lang="cs-CZ" smtClean="0"/>
              <a:t>27.02.2025</a:t>
            </a:fld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99F3F58-7B18-CD28-4173-6350E5FAC73E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Nadpis 6">
            <a:extLst>
              <a:ext uri="{FF2B5EF4-FFF2-40B4-BE49-F238E27FC236}">
                <a16:creationId xmlns:a16="http://schemas.microsoft.com/office/drawing/2014/main" id="{B8D74FB2-8F9C-B9B9-D44E-792057914EA6}"/>
              </a:ext>
            </a:extLst>
          </p:cNvPr>
          <p:cNvSpPr txBox="1">
            <a:spLocks/>
          </p:cNvSpPr>
          <p:nvPr/>
        </p:nvSpPr>
        <p:spPr>
          <a:xfrm>
            <a:off x="-1109362" y="273588"/>
            <a:ext cx="7841654" cy="18740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cs-CZ" sz="7200" dirty="0">
                <a:cs typeface="Arial"/>
              </a:rPr>
              <a:t>Love </a:t>
            </a:r>
            <a:r>
              <a:rPr lang="cs-CZ" sz="7200" dirty="0" err="1">
                <a:cs typeface="Arial"/>
              </a:rPr>
              <a:t>scam</a:t>
            </a:r>
          </a:p>
        </p:txBody>
      </p:sp>
      <p:pic>
        <p:nvPicPr>
          <p:cNvPr id="2" name="Obrázek 1" descr="Obsah obrázku tma, světlo, Vínově červená, srdce&#10;&#10;Obsah vygenerovaný umělou inteligencí může být nesprávný.">
            <a:extLst>
              <a:ext uri="{FF2B5EF4-FFF2-40B4-BE49-F238E27FC236}">
                <a16:creationId xmlns:a16="http://schemas.microsoft.com/office/drawing/2014/main" id="{6809DAC1-C114-57BD-8F72-20FA4171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404" y="0"/>
            <a:ext cx="5692334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480C0D0-E641-8FB9-C243-15495F2676C7}"/>
              </a:ext>
            </a:extLst>
          </p:cNvPr>
          <p:cNvSpPr txBox="1"/>
          <p:nvPr/>
        </p:nvSpPr>
        <p:spPr>
          <a:xfrm>
            <a:off x="402566" y="1552754"/>
            <a:ext cx="632737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>
                <a:solidFill>
                  <a:schemeClr val="bg1"/>
                </a:solidFill>
                <a:ea typeface="+mn-lt"/>
                <a:cs typeface="+mn-lt"/>
              </a:rPr>
              <a:t>Kontakt přes seznamky nebo sociální sítě</a:t>
            </a:r>
            <a:endParaRPr lang="cs-CZ" dirty="0">
              <a:solidFill>
                <a:schemeClr val="bg1"/>
              </a:solidFill>
              <a:cs typeface="Arial"/>
            </a:endParaRPr>
          </a:p>
          <a:p>
            <a:pPr marL="457200" indent="-457200">
              <a:buAutoNum type="arabicPeriod"/>
            </a:pPr>
            <a:r>
              <a:rPr lang="cs-CZ" sz="2400" dirty="0">
                <a:solidFill>
                  <a:schemeClr val="bg1"/>
                </a:solidFill>
                <a:ea typeface="+mn-lt"/>
                <a:cs typeface="+mn-lt"/>
              </a:rPr>
              <a:t>Vyznává lásku a důvěru</a:t>
            </a:r>
            <a:endParaRPr lang="cs-CZ" dirty="0">
              <a:solidFill>
                <a:schemeClr val="bg1"/>
              </a:solidFill>
              <a:cs typeface="Arial" panose="020B0604020202020204"/>
            </a:endParaRPr>
          </a:p>
          <a:p>
            <a:pPr marL="457200" indent="-457200">
              <a:buAutoNum type="arabicPeriod"/>
            </a:pPr>
            <a:r>
              <a:rPr lang="cs-CZ" sz="2400" dirty="0">
                <a:solidFill>
                  <a:schemeClr val="bg1"/>
                </a:solidFill>
                <a:ea typeface="+mn-lt"/>
                <a:cs typeface="+mn-lt"/>
              </a:rPr>
              <a:t>Tvrdí, že má finanční / zdravotní problém</a:t>
            </a:r>
            <a:endParaRPr lang="cs-CZ" dirty="0">
              <a:solidFill>
                <a:schemeClr val="bg1"/>
              </a:solidFill>
              <a:cs typeface="Arial" panose="020B0604020202020204"/>
            </a:endParaRPr>
          </a:p>
          <a:p>
            <a:pPr marL="457200" indent="-457200">
              <a:buAutoNum type="arabicPeriod"/>
            </a:pPr>
            <a:r>
              <a:rPr lang="cs-CZ" sz="2400" dirty="0">
                <a:solidFill>
                  <a:schemeClr val="bg1"/>
                </a:solidFill>
                <a:ea typeface="+mn-lt"/>
                <a:cs typeface="+mn-lt"/>
              </a:rPr>
              <a:t>Naléhá na poslání peněz</a:t>
            </a:r>
            <a:endParaRPr lang="cs-CZ" dirty="0">
              <a:solidFill>
                <a:schemeClr val="bg1"/>
              </a:solidFill>
              <a:cs typeface="Arial" panose="020B0604020202020204"/>
            </a:endParaRPr>
          </a:p>
          <a:p>
            <a:pPr marL="457200" indent="-457200">
              <a:buAutoNum type="arabicPeriod"/>
            </a:pPr>
            <a:r>
              <a:rPr lang="cs-CZ" sz="2400" dirty="0">
                <a:solidFill>
                  <a:schemeClr val="bg1"/>
                </a:solidFill>
                <a:ea typeface="+mn-lt"/>
                <a:cs typeface="+mn-lt"/>
              </a:rPr>
              <a:t>Využívá falešné fotografie a příběhy</a:t>
            </a:r>
            <a:endParaRPr lang="cs-CZ" dirty="0">
              <a:cs typeface="Arial" panose="020B0604020202020204"/>
            </a:endParaRPr>
          </a:p>
          <a:p>
            <a:pPr marL="457200" indent="-457200">
              <a:buAutoNum type="arabicPeriod"/>
            </a:pPr>
            <a:r>
              <a:rPr lang="cs-CZ" sz="2400" dirty="0">
                <a:solidFill>
                  <a:schemeClr val="bg1"/>
                </a:solidFill>
                <a:ea typeface="+mn-lt"/>
                <a:cs typeface="+mn-lt"/>
              </a:rPr>
              <a:t>Slíbí setkání, které neproběhne</a:t>
            </a:r>
            <a:endParaRPr lang="cs-CZ" dirty="0">
              <a:solidFill>
                <a:schemeClr val="bg1"/>
              </a:solidFill>
              <a:cs typeface="Arial" panose="020B0604020202020204"/>
            </a:endParaRPr>
          </a:p>
          <a:p>
            <a:pPr marL="457200" indent="-457200">
              <a:buAutoNum type="arabicPeriod"/>
            </a:pPr>
            <a:r>
              <a:rPr lang="cs-CZ" sz="2400" dirty="0">
                <a:solidFill>
                  <a:schemeClr val="bg1"/>
                </a:solidFill>
                <a:ea typeface="+mn-lt"/>
                <a:cs typeface="+mn-lt"/>
              </a:rPr>
              <a:t>Po získání peněz přeruší kontakt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0E7940A-8A1B-3702-7923-3B726BE14A30}"/>
              </a:ext>
            </a:extLst>
          </p:cNvPr>
          <p:cNvSpPr txBox="1"/>
          <p:nvPr/>
        </p:nvSpPr>
        <p:spPr>
          <a:xfrm>
            <a:off x="615757" y="4592204"/>
            <a:ext cx="3916457" cy="8539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07000"/>
              </a:lnSpc>
              <a:buFont typeface="Arial"/>
              <a:buChar char="•"/>
            </a:pPr>
            <a:r>
              <a:rPr lang="cs-CZ" sz="2400">
                <a:solidFill>
                  <a:schemeClr val="bg1"/>
                </a:solidFill>
                <a:cs typeface="Arial"/>
              </a:rPr>
              <a:t>Nejtěžší na </a:t>
            </a:r>
            <a:r>
              <a:rPr lang="cs-CZ" sz="2400" err="1">
                <a:solidFill>
                  <a:schemeClr val="bg1"/>
                </a:solidFill>
                <a:cs typeface="Arial"/>
              </a:rPr>
              <a:t>demanipulaci</a:t>
            </a:r>
            <a:endParaRPr lang="cs-CZ" err="1">
              <a:solidFill>
                <a:schemeClr val="bg1"/>
              </a:solidFill>
            </a:endParaRPr>
          </a:p>
          <a:p>
            <a:pPr marL="285750" indent="-285750">
              <a:lnSpc>
                <a:spcPct val="107000"/>
              </a:lnSpc>
              <a:buFont typeface="Arial"/>
              <a:buChar char="•"/>
            </a:pPr>
            <a:r>
              <a:rPr lang="cs-CZ" sz="2400" dirty="0">
                <a:solidFill>
                  <a:schemeClr val="bg1"/>
                </a:solidFill>
                <a:cs typeface="Arial"/>
              </a:rPr>
              <a:t>Klienti jsou zamilovaní</a:t>
            </a:r>
          </a:p>
        </p:txBody>
      </p:sp>
    </p:spTree>
    <p:extLst>
      <p:ext uri="{BB962C8B-B14F-4D97-AF65-F5344CB8AC3E}">
        <p14:creationId xmlns:p14="http://schemas.microsoft.com/office/powerpoint/2010/main" val="355474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579717-D351-9F06-ECE2-EE4BACF8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82A1-A45D-44CE-B2EF-320648F1D6B1}" type="datetime1">
              <a:rPr lang="cs-CZ" smtClean="0"/>
              <a:t>27.02.2025</a:t>
            </a:fld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C038185-8426-8040-B978-09852A75B04C}"/>
              </a:ext>
            </a:extLst>
          </p:cNvPr>
          <p:cNvSpPr/>
          <p:nvPr/>
        </p:nvSpPr>
        <p:spPr>
          <a:xfrm>
            <a:off x="10376899" y="1925674"/>
            <a:ext cx="174661" cy="226031"/>
          </a:xfrm>
          <a:custGeom>
            <a:avLst/>
            <a:gdLst>
              <a:gd name="connsiteX0" fmla="*/ 0 w 174661"/>
              <a:gd name="connsiteY0" fmla="*/ 92467 h 226031"/>
              <a:gd name="connsiteX1" fmla="*/ 71919 w 174661"/>
              <a:gd name="connsiteY1" fmla="*/ 226031 h 226031"/>
              <a:gd name="connsiteX2" fmla="*/ 174661 w 174661"/>
              <a:gd name="connsiteY2" fmla="*/ 0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61" h="226031">
                <a:moveTo>
                  <a:pt x="0" y="92467"/>
                </a:moveTo>
                <a:lnTo>
                  <a:pt x="71919" y="226031"/>
                </a:lnTo>
                <a:lnTo>
                  <a:pt x="174661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FF49CF8-3561-C0DE-6B40-973BFD02C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9" y="278209"/>
            <a:ext cx="4560222" cy="1874068"/>
          </a:xfrm>
        </p:spPr>
        <p:txBody>
          <a:bodyPr/>
          <a:lstStyle/>
          <a:p>
            <a:r>
              <a:rPr lang="cs-CZ" sz="6600" err="1">
                <a:cs typeface="Arial"/>
              </a:rPr>
              <a:t>Phishing</a:t>
            </a:r>
            <a:r>
              <a:rPr lang="cs-CZ" sz="6600">
                <a:cs typeface="Arial"/>
              </a:rPr>
              <a:t> a to ostatní</a:t>
            </a:r>
            <a:endParaRPr lang="cs-CZ"/>
          </a:p>
        </p:txBody>
      </p:sp>
      <p:pic>
        <p:nvPicPr>
          <p:cNvPr id="2" name="Obrázek 1" descr="Co je to phishing a jak jej poznat | PREMO">
            <a:extLst>
              <a:ext uri="{FF2B5EF4-FFF2-40B4-BE49-F238E27FC236}">
                <a16:creationId xmlns:a16="http://schemas.microsoft.com/office/drawing/2014/main" id="{81D7C9ED-6E55-F8D1-5370-AE54A785F7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79" t="72" r="24511" b="-72"/>
          <a:stretch/>
        </p:blipFill>
        <p:spPr>
          <a:xfrm>
            <a:off x="6658506" y="0"/>
            <a:ext cx="5538967" cy="686657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C6DCED2-FF2C-914D-6A83-A10F5896B50E}"/>
              </a:ext>
            </a:extLst>
          </p:cNvPr>
          <p:cNvSpPr txBox="1"/>
          <p:nvPr/>
        </p:nvSpPr>
        <p:spPr>
          <a:xfrm>
            <a:off x="420629" y="2304773"/>
            <a:ext cx="3248005" cy="29915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cs-CZ" sz="2450" dirty="0">
                <a:solidFill>
                  <a:schemeClr val="bg1"/>
                </a:solidFill>
                <a:cs typeface="Arial"/>
              </a:rPr>
              <a:t>Bazarové podvody</a:t>
            </a:r>
            <a:endParaRPr lang="cs-CZ" sz="2450" dirty="0"/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cs-CZ" sz="2450" dirty="0">
                <a:solidFill>
                  <a:schemeClr val="bg1"/>
                </a:solidFill>
                <a:cs typeface="Arial"/>
              </a:rPr>
              <a:t>Falešné brigády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cs-CZ" sz="2450" dirty="0">
                <a:solidFill>
                  <a:schemeClr val="bg1"/>
                </a:solidFill>
                <a:cs typeface="Arial"/>
              </a:rPr>
              <a:t>Rodinné pasti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cs-CZ" sz="2450" dirty="0">
                <a:solidFill>
                  <a:schemeClr val="bg1"/>
                </a:solidFill>
                <a:cs typeface="Arial"/>
              </a:rPr>
              <a:t>Falešné eshopy</a:t>
            </a:r>
          </a:p>
        </p:txBody>
      </p:sp>
    </p:spTree>
    <p:extLst>
      <p:ext uri="{BB962C8B-B14F-4D97-AF65-F5344CB8AC3E}">
        <p14:creationId xmlns:p14="http://schemas.microsoft.com/office/powerpoint/2010/main" val="342960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n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Benutzerdefiniert 246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ppt/theme/theme3.xml><?xml version="1.0" encoding="utf-8"?>
<a:theme xmlns:a="http://schemas.openxmlformats.org/drawingml/2006/main" name="Bright Blue">
  <a:themeElements>
    <a:clrScheme name="Design color - Tabulky">
      <a:dk1>
        <a:srgbClr val="202020"/>
      </a:dk1>
      <a:lt1>
        <a:srgbClr val="FFFFFF"/>
      </a:lt1>
      <a:dk2>
        <a:srgbClr val="028F61"/>
      </a:dk2>
      <a:lt2>
        <a:srgbClr val="0CB33F"/>
      </a:lt2>
      <a:accent1>
        <a:srgbClr val="2870ED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87947d-eaea-457b-bc2b-4a997deeeefc">
      <Terms xmlns="http://schemas.microsoft.com/office/infopath/2007/PartnerControls"/>
    </lcf76f155ced4ddcb4097134ff3c332f>
    <TaxCatchAll xmlns="813558c1-4ba3-46db-bf84-b362fe6356b1" xsi:nil="true"/>
    <SharedWithUsers xmlns="813558c1-4ba3-46db-bf84-b362fe6356b1">
      <UserInfo>
        <DisplayName>Matulová Petra</DisplayName>
        <AccountId>2145</AccountId>
        <AccountType/>
      </UserInfo>
      <UserInfo>
        <DisplayName>Nevědělová Monika</DisplayName>
        <AccountId>2070</AccountId>
        <AccountType/>
      </UserInfo>
      <UserInfo>
        <DisplayName>Pomezná Tereza</DisplayName>
        <AccountId>2291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7702F55B03945B274CFADAC79B408" ma:contentTypeVersion="25" ma:contentTypeDescription="Create a new document." ma:contentTypeScope="" ma:versionID="3e81239661d6d83d8610187f1e4b031b">
  <xsd:schema xmlns:xsd="http://www.w3.org/2001/XMLSchema" xmlns:xs="http://www.w3.org/2001/XMLSchema" xmlns:p="http://schemas.microsoft.com/office/2006/metadata/properties" xmlns:ns2="9187947d-eaea-457b-bc2b-4a997deeeefc" xmlns:ns3="813558c1-4ba3-46db-bf84-b362fe6356b1" targetNamespace="http://schemas.microsoft.com/office/2006/metadata/properties" ma:root="true" ma:fieldsID="7cc8e5c3ef11d4a27e346b2190d795ab" ns2:_="" ns3:_="">
    <xsd:import namespace="9187947d-eaea-457b-bc2b-4a997deeeefc"/>
    <xsd:import namespace="813558c1-4ba3-46db-bf84-b362fe6356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7947d-eaea-457b-bc2b-4a997deeee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8e7e5b6c-b918-456f-bde5-0dbd0052dc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558c1-4ba3-46db-bf84-b362fe6356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ecbdb7f4-bdd6-46ac-a3b5-eb6000e0f26f}" ma:internalName="TaxCatchAll" ma:showField="CatchAllData" ma:web="813558c1-4ba3-46db-bf84-b362fe6356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 obsahu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1D15DF-CFE0-4855-907E-08C0DE7148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0996C4-A21B-47E3-9E20-5D60722AFEC3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813558c1-4ba3-46db-bf84-b362fe6356b1"/>
    <ds:schemaRef ds:uri="9187947d-eaea-457b-bc2b-4a997deeeef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FF3D76B-CA29-4AF2-9F9C-6396F75C20B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187947d-eaea-457b-bc2b-4a997deeeefc"/>
    <ds:schemaRef ds:uri="813558c1-4ba3-46db-bf84-b362fe6356b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2563</Words>
  <Application>Microsoft Macintosh PowerPoint</Application>
  <PresentationFormat>Širokoúhlá obrazovka</PresentationFormat>
  <Paragraphs>220</Paragraphs>
  <Slides>19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Inter</vt:lpstr>
      <vt:lpstr>Inter Medium</vt:lpstr>
      <vt:lpstr>Inter SemiBold</vt:lpstr>
      <vt:lpstr>Symbol</vt:lpstr>
      <vt:lpstr>Office Theme</vt:lpstr>
      <vt:lpstr>Stone</vt:lpstr>
      <vt:lpstr>Bright Blue</vt:lpstr>
      <vt:lpstr>Klientská bezpečnost</vt:lpstr>
      <vt:lpstr>Prezentace aplikace PowerPoint</vt:lpstr>
      <vt:lpstr>Prezentace aplikace PowerPoint</vt:lpstr>
      <vt:lpstr>Prezentace aplikace PowerPoint</vt:lpstr>
      <vt:lpstr>Prezentace aplikace PowerPoint</vt:lpstr>
      <vt:lpstr>Podvodné investice</vt:lpstr>
      <vt:lpstr>Prezentace aplikace PowerPoint</vt:lpstr>
      <vt:lpstr>Prezentace aplikace PowerPoint</vt:lpstr>
      <vt:lpstr>Phishing a to ostatní</vt:lpstr>
      <vt:lpstr>Jak je možné, že to funguje?</vt:lpstr>
      <vt:lpstr>Myslíte si, že se Vás to netýká?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Klientská bezpečnost ČS Podvodné investice</dc:title>
  <dc:creator>Zíma Petr</dc:creator>
  <cp:lastModifiedBy>Pohanka Ondřej</cp:lastModifiedBy>
  <cp:revision>906</cp:revision>
  <dcterms:created xsi:type="dcterms:W3CDTF">2023-06-28T14:09:39Z</dcterms:created>
  <dcterms:modified xsi:type="dcterms:W3CDTF">2025-02-27T18:37:52Z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939b85-7e40-4a1d-91e1-0e84c3b219d7_Enabled">
    <vt:lpwstr>true</vt:lpwstr>
  </property>
  <property fmtid="{D5CDD505-2E9C-101B-9397-08002B2CF9AE}" pid="3" name="MSIP_Label_38939b85-7e40-4a1d-91e1-0e84c3b219d7_SetDate">
    <vt:lpwstr>2023-06-28T14:09:39Z</vt:lpwstr>
  </property>
  <property fmtid="{D5CDD505-2E9C-101B-9397-08002B2CF9AE}" pid="4" name="MSIP_Label_38939b85-7e40-4a1d-91e1-0e84c3b219d7_Method">
    <vt:lpwstr>Standard</vt:lpwstr>
  </property>
  <property fmtid="{D5CDD505-2E9C-101B-9397-08002B2CF9AE}" pid="5" name="MSIP_Label_38939b85-7e40-4a1d-91e1-0e84c3b219d7_Name">
    <vt:lpwstr>38939b85-7e40-4a1d-91e1-0e84c3b219d7</vt:lpwstr>
  </property>
  <property fmtid="{D5CDD505-2E9C-101B-9397-08002B2CF9AE}" pid="6" name="MSIP_Label_38939b85-7e40-4a1d-91e1-0e84c3b219d7_SiteId">
    <vt:lpwstr>3ad0376a-54d3-49a6-9e20-52de0a92fc89</vt:lpwstr>
  </property>
  <property fmtid="{D5CDD505-2E9C-101B-9397-08002B2CF9AE}" pid="7" name="MSIP_Label_38939b85-7e40-4a1d-91e1-0e84c3b219d7_ActionId">
    <vt:lpwstr>85a03f0e-85a7-4eb8-806e-a3c7639df15d</vt:lpwstr>
  </property>
  <property fmtid="{D5CDD505-2E9C-101B-9397-08002B2CF9AE}" pid="8" name="MSIP_Label_38939b85-7e40-4a1d-91e1-0e84c3b219d7_ContentBits">
    <vt:lpwstr>0</vt:lpwstr>
  </property>
  <property fmtid="{D5CDD505-2E9C-101B-9397-08002B2CF9AE}" pid="9" name="ContentTypeId">
    <vt:lpwstr>0x010100B157702F55B03945B274CFADAC79B408</vt:lpwstr>
  </property>
  <property fmtid="{D5CDD505-2E9C-101B-9397-08002B2CF9AE}" pid="10" name="MediaServiceImageTags">
    <vt:lpwstr/>
  </property>
</Properties>
</file>