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58" r:id="rId5"/>
    <p:sldId id="798" r:id="rId6"/>
    <p:sldId id="808" r:id="rId7"/>
    <p:sldId id="807" r:id="rId8"/>
    <p:sldId id="795" r:id="rId9"/>
    <p:sldId id="809" r:id="rId10"/>
    <p:sldId id="811" r:id="rId11"/>
    <p:sldId id="735" r:id="rId12"/>
    <p:sldId id="296" r:id="rId13"/>
  </p:sldIdLst>
  <p:sldSz cx="10691813" cy="7559675"/>
  <p:notesSz cx="6950075" cy="9236075"/>
  <p:defaultTextStyle>
    <a:defPPr>
      <a:defRPr lang="en-US"/>
    </a:defPPr>
    <a:lvl1pPr marL="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4910" userDrawn="1">
          <p15:clr>
            <a:srgbClr val="A4A3A4"/>
          </p15:clr>
        </p15:guide>
        <p15:guide id="6" pos="3512" userDrawn="1">
          <p15:clr>
            <a:srgbClr val="A4A3A4"/>
          </p15:clr>
        </p15:guide>
        <p15:guide id="7" orient="horz" pos="3245" userDrawn="1">
          <p15:clr>
            <a:srgbClr val="A4A3A4"/>
          </p15:clr>
        </p15:guide>
        <p15:guide id="8" orient="horz" pos="1613" userDrawn="1">
          <p15:clr>
            <a:srgbClr val="A4A3A4"/>
          </p15:clr>
        </p15:guide>
        <p15:guide id="9" pos="3224" userDrawn="1">
          <p15:clr>
            <a:srgbClr val="A4A3A4"/>
          </p15:clr>
        </p15:guide>
        <p15:guide id="10" orient="horz" pos="23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404034-4FD1-AAD9-B896-12F107C92481}" name="Kristyna Mrakavova, WOOD &amp; Co." initials="KMW&amp;C" userId="S::kristyna.mrakavova@wood.cz::592b871f-ccbe-407f-a55b-226790ff25af" providerId="AD"/>
  <p188:author id="{9891AFBE-F606-CAB2-590B-09C7A2788865}" name="Matej Kmoch, WOOD &amp; Co." initials="MK" userId="S::matej.kmoch@wood.cz::28a2d80d-2d51-4005-b36d-c6f710ece34f" providerId="AD"/>
  <p188:author id="{5EB081F0-372A-5ED5-3554-B1FC0E4513FE}" name="Tomas Kalabis, WOOD &amp; Co." initials="TK" userId="S::tomas.kalabis@wood.cz::61fe42d6-099e-47b8-84c3-62aa20d8bc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0A1FF"/>
    <a:srgbClr val="C5DE6B"/>
    <a:srgbClr val="711858"/>
    <a:srgbClr val="0F3738"/>
    <a:srgbClr val="EE4F46"/>
    <a:srgbClr val="EEF3FB"/>
    <a:srgbClr val="FCE4E2"/>
    <a:srgbClr val="DEF1CA"/>
    <a:srgbClr val="C6D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602EC-9DF4-4F28-AFC5-2433DE2928BD}" v="44" dt="2025-02-25T17:01:10.665"/>
    <p1510:client id="{D9657358-6D36-4077-A4F0-E612E890D857}" v="192" dt="2025-02-26T11:03:41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5555-B048-85BDC9FD1C3A}" styleName="WOOD Company">
    <a:wholeTbl>
      <a:tcTxStyle>
        <a:fontRef idx="minor">
          <a:prstClr val="black"/>
        </a:fontRef>
        <a:schemeClr val="dk2"/>
      </a:tcTxStyle>
      <a:tcStyle>
        <a:tcBdr>
          <a:left>
            <a:ln w="0" cmpd="sng">
              <a:solidFill>
                <a:srgbClr val="C1CBCB"/>
              </a:solidFill>
            </a:ln>
          </a:left>
          <a:right>
            <a:ln w="0" cmpd="sng">
              <a:solidFill>
                <a:srgbClr val="C1CBCB"/>
              </a:solidFill>
            </a:ln>
          </a:right>
          <a:top>
            <a:ln w="3175" cmpd="sng">
              <a:solidFill>
                <a:schemeClr val="accent1"/>
              </a:solidFill>
            </a:ln>
          </a:top>
          <a:bottom>
            <a:ln w="3175" cmpd="sng">
              <a:solidFill>
                <a:srgbClr val="C1CBCB"/>
              </a:solidFill>
            </a:ln>
          </a:bottom>
          <a:insideH>
            <a:ln w="3175" cmpd="sng">
              <a:solidFill>
                <a:srgbClr val="C1CBCB"/>
              </a:solidFill>
            </a:ln>
          </a:insideH>
          <a:insideV>
            <a:ln w="0" cmpd="sng">
              <a:solidFill>
                <a:srgbClr val="C1CBCB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accent1"/>
      </a:tcTxStyle>
      <a:tcStyle>
        <a:tcBdr>
          <a:top>
            <a:ln w="6350" cmpd="sng">
              <a:solidFill>
                <a:schemeClr val="accent1"/>
              </a:solidFill>
            </a:ln>
          </a:top>
          <a:bottom>
            <a:ln w="6350" cmpd="sng">
              <a:solidFill>
                <a:schemeClr val="accent1"/>
              </a:solidFill>
            </a:ln>
          </a:bottom>
        </a:tcBdr>
        <a:fill>
          <a:solidFill>
            <a:srgbClr val="C1CBCB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top>
            <a:ln w="6350" cmpd="sng">
              <a:solidFill>
                <a:schemeClr val="accent1"/>
              </a:solidFill>
            </a:ln>
          </a:top>
          <a:bottom>
            <a:ln w="6350" cmpd="sng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2714" autoAdjust="0"/>
  </p:normalViewPr>
  <p:slideViewPr>
    <p:cSldViewPr snapToGrid="0" showGuides="1">
      <p:cViewPr varScale="1">
        <p:scale>
          <a:sx n="114" d="100"/>
          <a:sy n="114" d="100"/>
        </p:scale>
        <p:origin x="978" y="114"/>
      </p:cViewPr>
      <p:guideLst>
        <p:guide pos="4910"/>
        <p:guide pos="3512"/>
        <p:guide orient="horz" pos="3245"/>
        <p:guide orient="horz" pos="1613"/>
        <p:guide pos="3224"/>
        <p:guide orient="horz" pos="2381"/>
      </p:guideLst>
    </p:cSldViewPr>
  </p:slideViewPr>
  <p:outlineViewPr>
    <p:cViewPr>
      <p:scale>
        <a:sx n="33" d="100"/>
        <a:sy n="33" d="100"/>
      </p:scale>
      <p:origin x="0" y="-13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19346122740761E-2"/>
          <c:y val="9.0689025527033645E-2"/>
          <c:w val="0.93497680523513782"/>
          <c:h val="0.85795376309220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4"/>
            <c:invertIfNegative val="0"/>
            <c:bubble3D val="0"/>
            <c:spPr>
              <a:solidFill>
                <a:srgbClr val="0F37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F-434B-9F6E-C0B445529F4A}"/>
              </c:ext>
            </c:extLst>
          </c:dPt>
          <c:cat>
            <c:numRef>
              <c:f>List1!$A$2:$A$70</c:f>
              <c:numCache>
                <c:formatCode>m/d/yyyy</c:formatCode>
                <c:ptCount val="69"/>
                <c:pt idx="0">
                  <c:v>43616</c:v>
                </c:pt>
                <c:pt idx="1">
                  <c:v>43646</c:v>
                </c:pt>
                <c:pt idx="2">
                  <c:v>43677</c:v>
                </c:pt>
                <c:pt idx="3">
                  <c:v>43708</c:v>
                </c:pt>
                <c:pt idx="4">
                  <c:v>43738</c:v>
                </c:pt>
                <c:pt idx="5">
                  <c:v>43769</c:v>
                </c:pt>
                <c:pt idx="6">
                  <c:v>43799</c:v>
                </c:pt>
                <c:pt idx="7">
                  <c:v>43830</c:v>
                </c:pt>
                <c:pt idx="8">
                  <c:v>43861</c:v>
                </c:pt>
                <c:pt idx="9">
                  <c:v>43890</c:v>
                </c:pt>
                <c:pt idx="10">
                  <c:v>43921</c:v>
                </c:pt>
                <c:pt idx="11">
                  <c:v>43951</c:v>
                </c:pt>
                <c:pt idx="12">
                  <c:v>43982</c:v>
                </c:pt>
                <c:pt idx="13">
                  <c:v>44012</c:v>
                </c:pt>
                <c:pt idx="14">
                  <c:v>44043</c:v>
                </c:pt>
                <c:pt idx="15">
                  <c:v>44074</c:v>
                </c:pt>
                <c:pt idx="16">
                  <c:v>44104</c:v>
                </c:pt>
                <c:pt idx="17">
                  <c:v>44135</c:v>
                </c:pt>
                <c:pt idx="18">
                  <c:v>44165</c:v>
                </c:pt>
                <c:pt idx="19">
                  <c:v>44196</c:v>
                </c:pt>
                <c:pt idx="20">
                  <c:v>44227</c:v>
                </c:pt>
                <c:pt idx="21">
                  <c:v>44255</c:v>
                </c:pt>
                <c:pt idx="22">
                  <c:v>44286</c:v>
                </c:pt>
                <c:pt idx="23">
                  <c:v>44316</c:v>
                </c:pt>
                <c:pt idx="24">
                  <c:v>44347</c:v>
                </c:pt>
                <c:pt idx="25">
                  <c:v>44377</c:v>
                </c:pt>
                <c:pt idx="26">
                  <c:v>44408</c:v>
                </c:pt>
                <c:pt idx="27">
                  <c:v>44439</c:v>
                </c:pt>
                <c:pt idx="28">
                  <c:v>44469</c:v>
                </c:pt>
                <c:pt idx="29">
                  <c:v>44500</c:v>
                </c:pt>
                <c:pt idx="30">
                  <c:v>44530</c:v>
                </c:pt>
                <c:pt idx="31">
                  <c:v>44561</c:v>
                </c:pt>
                <c:pt idx="32">
                  <c:v>44592</c:v>
                </c:pt>
                <c:pt idx="33">
                  <c:v>44620</c:v>
                </c:pt>
                <c:pt idx="34">
                  <c:v>44651</c:v>
                </c:pt>
                <c:pt idx="35">
                  <c:v>44681</c:v>
                </c:pt>
                <c:pt idx="36">
                  <c:v>44712</c:v>
                </c:pt>
                <c:pt idx="37">
                  <c:v>44742</c:v>
                </c:pt>
                <c:pt idx="38">
                  <c:v>44773</c:v>
                </c:pt>
                <c:pt idx="39">
                  <c:v>44804</c:v>
                </c:pt>
                <c:pt idx="40">
                  <c:v>44834</c:v>
                </c:pt>
                <c:pt idx="41">
                  <c:v>44865</c:v>
                </c:pt>
                <c:pt idx="42">
                  <c:v>44895</c:v>
                </c:pt>
                <c:pt idx="43">
                  <c:v>44926</c:v>
                </c:pt>
                <c:pt idx="44">
                  <c:v>44957</c:v>
                </c:pt>
                <c:pt idx="45">
                  <c:v>44985</c:v>
                </c:pt>
                <c:pt idx="46">
                  <c:v>45016</c:v>
                </c:pt>
                <c:pt idx="47">
                  <c:v>45046</c:v>
                </c:pt>
                <c:pt idx="48">
                  <c:v>45077</c:v>
                </c:pt>
                <c:pt idx="49">
                  <c:v>45107</c:v>
                </c:pt>
                <c:pt idx="50">
                  <c:v>45138</c:v>
                </c:pt>
                <c:pt idx="51">
                  <c:v>45169</c:v>
                </c:pt>
                <c:pt idx="52">
                  <c:v>45199</c:v>
                </c:pt>
                <c:pt idx="53">
                  <c:v>45230</c:v>
                </c:pt>
                <c:pt idx="54">
                  <c:v>45260</c:v>
                </c:pt>
                <c:pt idx="55">
                  <c:v>45291</c:v>
                </c:pt>
                <c:pt idx="56">
                  <c:v>45322</c:v>
                </c:pt>
                <c:pt idx="57">
                  <c:v>45351</c:v>
                </c:pt>
                <c:pt idx="58">
                  <c:v>45382</c:v>
                </c:pt>
                <c:pt idx="59">
                  <c:v>45412</c:v>
                </c:pt>
                <c:pt idx="60">
                  <c:v>45443</c:v>
                </c:pt>
                <c:pt idx="61">
                  <c:v>45473</c:v>
                </c:pt>
                <c:pt idx="62">
                  <c:v>45504</c:v>
                </c:pt>
                <c:pt idx="63">
                  <c:v>45535</c:v>
                </c:pt>
                <c:pt idx="64">
                  <c:v>45565</c:v>
                </c:pt>
                <c:pt idx="65">
                  <c:v>45596</c:v>
                </c:pt>
                <c:pt idx="66">
                  <c:v>45626</c:v>
                </c:pt>
                <c:pt idx="67">
                  <c:v>45657</c:v>
                </c:pt>
                <c:pt idx="68">
                  <c:v>45688</c:v>
                </c:pt>
              </c:numCache>
            </c:numRef>
          </c:cat>
          <c:val>
            <c:numRef>
              <c:f>List1!$B$2:$B$70</c:f>
              <c:numCache>
                <c:formatCode>General</c:formatCode>
                <c:ptCount val="69"/>
                <c:pt idx="0">
                  <c:v>1.03</c:v>
                </c:pt>
                <c:pt idx="1">
                  <c:v>1.38</c:v>
                </c:pt>
                <c:pt idx="2">
                  <c:v>2.02</c:v>
                </c:pt>
                <c:pt idx="3">
                  <c:v>2.29</c:v>
                </c:pt>
                <c:pt idx="4">
                  <c:v>2.6</c:v>
                </c:pt>
                <c:pt idx="5">
                  <c:v>3.07</c:v>
                </c:pt>
                <c:pt idx="6">
                  <c:v>3.55</c:v>
                </c:pt>
                <c:pt idx="7">
                  <c:v>3.83</c:v>
                </c:pt>
                <c:pt idx="8">
                  <c:v>3.91</c:v>
                </c:pt>
                <c:pt idx="9">
                  <c:v>3.84</c:v>
                </c:pt>
                <c:pt idx="10">
                  <c:v>4.92</c:v>
                </c:pt>
                <c:pt idx="11">
                  <c:v>6.77</c:v>
                </c:pt>
                <c:pt idx="12">
                  <c:v>8.61</c:v>
                </c:pt>
                <c:pt idx="13">
                  <c:v>9.59</c:v>
                </c:pt>
                <c:pt idx="14">
                  <c:v>10.4</c:v>
                </c:pt>
                <c:pt idx="15">
                  <c:v>13</c:v>
                </c:pt>
                <c:pt idx="16">
                  <c:v>16</c:v>
                </c:pt>
                <c:pt idx="17">
                  <c:v>18</c:v>
                </c:pt>
                <c:pt idx="18">
                  <c:v>20</c:v>
                </c:pt>
                <c:pt idx="19">
                  <c:v>23</c:v>
                </c:pt>
                <c:pt idx="20">
                  <c:v>29</c:v>
                </c:pt>
                <c:pt idx="21">
                  <c:v>39</c:v>
                </c:pt>
                <c:pt idx="22">
                  <c:v>51</c:v>
                </c:pt>
                <c:pt idx="23">
                  <c:v>65</c:v>
                </c:pt>
                <c:pt idx="24">
                  <c:v>82</c:v>
                </c:pt>
                <c:pt idx="25">
                  <c:v>93</c:v>
                </c:pt>
                <c:pt idx="26">
                  <c:v>96</c:v>
                </c:pt>
                <c:pt idx="27">
                  <c:v>98</c:v>
                </c:pt>
                <c:pt idx="28">
                  <c:v>106</c:v>
                </c:pt>
                <c:pt idx="29">
                  <c:v>110</c:v>
                </c:pt>
                <c:pt idx="30">
                  <c:v>118</c:v>
                </c:pt>
                <c:pt idx="31">
                  <c:v>129</c:v>
                </c:pt>
                <c:pt idx="32">
                  <c:v>134</c:v>
                </c:pt>
                <c:pt idx="33">
                  <c:v>140</c:v>
                </c:pt>
                <c:pt idx="34">
                  <c:v>143</c:v>
                </c:pt>
                <c:pt idx="35">
                  <c:v>143</c:v>
                </c:pt>
                <c:pt idx="36">
                  <c:v>141</c:v>
                </c:pt>
                <c:pt idx="37">
                  <c:v>138</c:v>
                </c:pt>
                <c:pt idx="38">
                  <c:v>131</c:v>
                </c:pt>
                <c:pt idx="39">
                  <c:v>130</c:v>
                </c:pt>
                <c:pt idx="40">
                  <c:v>128</c:v>
                </c:pt>
                <c:pt idx="41">
                  <c:v>125</c:v>
                </c:pt>
                <c:pt idx="42">
                  <c:v>126</c:v>
                </c:pt>
                <c:pt idx="43">
                  <c:v>125</c:v>
                </c:pt>
                <c:pt idx="44">
                  <c:v>125</c:v>
                </c:pt>
                <c:pt idx="45">
                  <c:v>123</c:v>
                </c:pt>
                <c:pt idx="46">
                  <c:v>126</c:v>
                </c:pt>
                <c:pt idx="47">
                  <c:v>125</c:v>
                </c:pt>
                <c:pt idx="48">
                  <c:v>125</c:v>
                </c:pt>
                <c:pt idx="49">
                  <c:v>124</c:v>
                </c:pt>
                <c:pt idx="50">
                  <c:v>122</c:v>
                </c:pt>
                <c:pt idx="51">
                  <c:v>121</c:v>
                </c:pt>
                <c:pt idx="52">
                  <c:v>121</c:v>
                </c:pt>
                <c:pt idx="53">
                  <c:v>122</c:v>
                </c:pt>
                <c:pt idx="54">
                  <c:v>125</c:v>
                </c:pt>
                <c:pt idx="55">
                  <c:v>129</c:v>
                </c:pt>
                <c:pt idx="56">
                  <c:v>135</c:v>
                </c:pt>
                <c:pt idx="57">
                  <c:v>139</c:v>
                </c:pt>
                <c:pt idx="58">
                  <c:v>146</c:v>
                </c:pt>
                <c:pt idx="59">
                  <c:v>155</c:v>
                </c:pt>
                <c:pt idx="60">
                  <c:v>158</c:v>
                </c:pt>
                <c:pt idx="61">
                  <c:v>159</c:v>
                </c:pt>
                <c:pt idx="62">
                  <c:v>160</c:v>
                </c:pt>
                <c:pt idx="63">
                  <c:v>165</c:v>
                </c:pt>
                <c:pt idx="64">
                  <c:v>169</c:v>
                </c:pt>
                <c:pt idx="65">
                  <c:v>169</c:v>
                </c:pt>
                <c:pt idx="66">
                  <c:v>179</c:v>
                </c:pt>
                <c:pt idx="67">
                  <c:v>197</c:v>
                </c:pt>
                <c:pt idx="68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F-434B-9F6E-C0B445529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472865567"/>
        <c:axId val="1472863647"/>
      </c:barChart>
      <c:dateAx>
        <c:axId val="1472865567"/>
        <c:scaling>
          <c:orientation val="minMax"/>
          <c:min val="45292"/>
        </c:scaling>
        <c:delete val="0"/>
        <c:axPos val="b"/>
        <c:numFmt formatCode="mm\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2863647"/>
        <c:crosses val="autoZero"/>
        <c:auto val="1"/>
        <c:lblOffset val="100"/>
        <c:baseTimeUnit val="months"/>
      </c:dateAx>
      <c:valAx>
        <c:axId val="1472863647"/>
        <c:scaling>
          <c:orientation val="minMax"/>
          <c:max val="2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286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6465921409924E-2"/>
          <c:y val="3.7390835141059085E-2"/>
          <c:w val="0.88972322147510641"/>
          <c:h val="0.88682023894739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numRef>
              <c:f>List1!$A$2:$A$67</c:f>
              <c:numCache>
                <c:formatCode>mmm\-yy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</c:numCache>
            </c:numRef>
          </c:cat>
          <c:val>
            <c:numRef>
              <c:f>List1!$B$2:$B$67</c:f>
              <c:numCache>
                <c:formatCode>General</c:formatCode>
                <c:ptCount val="6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0.9</c:v>
                </c:pt>
                <c:pt idx="4">
                  <c:v>1.1000000000000001</c:v>
                </c:pt>
                <c:pt idx="5">
                  <c:v>1.5</c:v>
                </c:pt>
                <c:pt idx="6">
                  <c:v>1.7</c:v>
                </c:pt>
                <c:pt idx="7">
                  <c:v>1.9</c:v>
                </c:pt>
                <c:pt idx="8">
                  <c:v>2.4</c:v>
                </c:pt>
                <c:pt idx="9">
                  <c:v>2.9</c:v>
                </c:pt>
                <c:pt idx="10">
                  <c:v>3.1</c:v>
                </c:pt>
                <c:pt idx="11">
                  <c:v>3.2</c:v>
                </c:pt>
                <c:pt idx="12">
                  <c:v>3.6</c:v>
                </c:pt>
                <c:pt idx="13">
                  <c:v>4.6999999999999993</c:v>
                </c:pt>
                <c:pt idx="14">
                  <c:v>6.5</c:v>
                </c:pt>
                <c:pt idx="15">
                  <c:v>8.2999999999999989</c:v>
                </c:pt>
                <c:pt idx="16">
                  <c:v>9.3000000000000007</c:v>
                </c:pt>
                <c:pt idx="17">
                  <c:v>10.199999999999999</c:v>
                </c:pt>
                <c:pt idx="18">
                  <c:v>12.700000000000001</c:v>
                </c:pt>
                <c:pt idx="19">
                  <c:v>16</c:v>
                </c:pt>
                <c:pt idx="20">
                  <c:v>17.8</c:v>
                </c:pt>
                <c:pt idx="21">
                  <c:v>19.899999999999999</c:v>
                </c:pt>
                <c:pt idx="22">
                  <c:v>22.599999999999998</c:v>
                </c:pt>
                <c:pt idx="23">
                  <c:v>28.5</c:v>
                </c:pt>
                <c:pt idx="24">
                  <c:v>39</c:v>
                </c:pt>
                <c:pt idx="25">
                  <c:v>49.1</c:v>
                </c:pt>
                <c:pt idx="26">
                  <c:v>61.599999999999994</c:v>
                </c:pt>
                <c:pt idx="27">
                  <c:v>77.900000000000006</c:v>
                </c:pt>
                <c:pt idx="28">
                  <c:v>89.1</c:v>
                </c:pt>
                <c:pt idx="29">
                  <c:v>91.4</c:v>
                </c:pt>
                <c:pt idx="30">
                  <c:v>93.800000000000011</c:v>
                </c:pt>
                <c:pt idx="31">
                  <c:v>101.7</c:v>
                </c:pt>
                <c:pt idx="32">
                  <c:v>105.8</c:v>
                </c:pt>
                <c:pt idx="33">
                  <c:v>113.19999999999999</c:v>
                </c:pt>
                <c:pt idx="34">
                  <c:v>123.39999999999999</c:v>
                </c:pt>
                <c:pt idx="35">
                  <c:v>128.6</c:v>
                </c:pt>
                <c:pt idx="36">
                  <c:v>134.4</c:v>
                </c:pt>
                <c:pt idx="37">
                  <c:v>137.19999999999999</c:v>
                </c:pt>
                <c:pt idx="38">
                  <c:v>136.69999999999999</c:v>
                </c:pt>
                <c:pt idx="39">
                  <c:v>133.69999999999999</c:v>
                </c:pt>
                <c:pt idx="40">
                  <c:v>130.6</c:v>
                </c:pt>
                <c:pt idx="41">
                  <c:v>124</c:v>
                </c:pt>
                <c:pt idx="42">
                  <c:v>123</c:v>
                </c:pt>
                <c:pt idx="43">
                  <c:v>121</c:v>
                </c:pt>
                <c:pt idx="44">
                  <c:v>117.69999999999999</c:v>
                </c:pt>
                <c:pt idx="45">
                  <c:v>118.9</c:v>
                </c:pt>
                <c:pt idx="46">
                  <c:v>120.2</c:v>
                </c:pt>
                <c:pt idx="47">
                  <c:v>120</c:v>
                </c:pt>
                <c:pt idx="48">
                  <c:v>118.1</c:v>
                </c:pt>
                <c:pt idx="49">
                  <c:v>120.6</c:v>
                </c:pt>
                <c:pt idx="50">
                  <c:v>119.4</c:v>
                </c:pt>
                <c:pt idx="51">
                  <c:v>119.2</c:v>
                </c:pt>
                <c:pt idx="52">
                  <c:v>118.4</c:v>
                </c:pt>
                <c:pt idx="53">
                  <c:v>116.80000000000001</c:v>
                </c:pt>
                <c:pt idx="54">
                  <c:v>115.80000000000001</c:v>
                </c:pt>
                <c:pt idx="55">
                  <c:v>115.3</c:v>
                </c:pt>
                <c:pt idx="56">
                  <c:v>115.8</c:v>
                </c:pt>
                <c:pt idx="57">
                  <c:v>118.4</c:v>
                </c:pt>
                <c:pt idx="58">
                  <c:v>121.5</c:v>
                </c:pt>
                <c:pt idx="59">
                  <c:v>126.7</c:v>
                </c:pt>
                <c:pt idx="60">
                  <c:v>129.1</c:v>
                </c:pt>
                <c:pt idx="61">
                  <c:v>136.4</c:v>
                </c:pt>
                <c:pt idx="62">
                  <c:v>143.80000000000001</c:v>
                </c:pt>
                <c:pt idx="63">
                  <c:v>145.9</c:v>
                </c:pt>
                <c:pt idx="64">
                  <c:v>147</c:v>
                </c:pt>
                <c:pt idx="65">
                  <c:v>147.5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A-4F25-8C7F-A6D0A4AF2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191504"/>
        <c:axId val="1236185744"/>
      </c:barChart>
      <c:dateAx>
        <c:axId val="1236191504"/>
        <c:scaling>
          <c:orientation val="minMax"/>
        </c:scaling>
        <c:delete val="0"/>
        <c:axPos val="b"/>
        <c:numFmt formatCode="mm\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85744"/>
        <c:crosses val="autoZero"/>
        <c:auto val="1"/>
        <c:lblOffset val="100"/>
        <c:baseTimeUnit val="months"/>
        <c:majorUnit val="5"/>
        <c:majorTimeUnit val="months"/>
      </c:dateAx>
      <c:valAx>
        <c:axId val="123618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9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6967141745325E-2"/>
          <c:y val="4.5414324875622261E-2"/>
          <c:w val="0.88938079938332482"/>
          <c:h val="0.6351393814247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EE4F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6-48C0-A637-D9EDA79DA3BA}"/>
              </c:ext>
            </c:extLst>
          </c:dPt>
          <c:cat>
            <c:strRef>
              <c:f>List1!$A$2:$A$22</c:f>
              <c:strCache>
                <c:ptCount val="21"/>
                <c:pt idx="0">
                  <c:v>Japonsko</c:v>
                </c:pt>
                <c:pt idx="1">
                  <c:v>Čína</c:v>
                </c:pt>
                <c:pt idx="2">
                  <c:v>Velká Británie</c:v>
                </c:pt>
                <c:pt idx="3">
                  <c:v>Lucembursko</c:v>
                </c:pt>
                <c:pt idx="4">
                  <c:v>Kanada</c:v>
                </c:pt>
                <c:pt idx="5">
                  <c:v>Irsko</c:v>
                </c:pt>
                <c:pt idx="6">
                  <c:v>Kajmanské o.</c:v>
                </c:pt>
                <c:pt idx="7">
                  <c:v>Belgie</c:v>
                </c:pt>
                <c:pt idx="8">
                  <c:v>Švýcarsko</c:v>
                </c:pt>
                <c:pt idx="9">
                  <c:v>Francie</c:v>
                </c:pt>
                <c:pt idx="10">
                  <c:v>Tajwan</c:v>
                </c:pt>
                <c:pt idx="11">
                  <c:v>Indie</c:v>
                </c:pt>
                <c:pt idx="12">
                  <c:v>Hong Kng</c:v>
                </c:pt>
                <c:pt idx="13">
                  <c:v>Brazílie</c:v>
                </c:pt>
                <c:pt idx="14">
                  <c:v>Singapur</c:v>
                </c:pt>
                <c:pt idx="15">
                  <c:v>Norsko</c:v>
                </c:pt>
                <c:pt idx="16">
                  <c:v>Saudská Arábie</c:v>
                </c:pt>
                <c:pt idx="17">
                  <c:v>Stablecoiny</c:v>
                </c:pt>
                <c:pt idx="18">
                  <c:v>Jižní Korea</c:v>
                </c:pt>
                <c:pt idx="19">
                  <c:v>Německo</c:v>
                </c:pt>
                <c:pt idx="20">
                  <c:v>Bermudy</c:v>
                </c:pt>
              </c:strCache>
            </c:strRef>
          </c:cat>
          <c:val>
            <c:numRef>
              <c:f>List1!$B$2:$B$22</c:f>
              <c:numCache>
                <c:formatCode>General</c:formatCode>
                <c:ptCount val="21"/>
                <c:pt idx="0">
                  <c:v>1170</c:v>
                </c:pt>
                <c:pt idx="1">
                  <c:v>800</c:v>
                </c:pt>
                <c:pt idx="2">
                  <c:v>770</c:v>
                </c:pt>
                <c:pt idx="3">
                  <c:v>380</c:v>
                </c:pt>
                <c:pt idx="4">
                  <c:v>350</c:v>
                </c:pt>
                <c:pt idx="5">
                  <c:v>330</c:v>
                </c:pt>
                <c:pt idx="6">
                  <c:v>325</c:v>
                </c:pt>
                <c:pt idx="7">
                  <c:v>300</c:v>
                </c:pt>
                <c:pt idx="8">
                  <c:v>280</c:v>
                </c:pt>
                <c:pt idx="9">
                  <c:v>260</c:v>
                </c:pt>
                <c:pt idx="10">
                  <c:v>250</c:v>
                </c:pt>
                <c:pt idx="11">
                  <c:v>230</c:v>
                </c:pt>
                <c:pt idx="12">
                  <c:v>220</c:v>
                </c:pt>
                <c:pt idx="13">
                  <c:v>220</c:v>
                </c:pt>
                <c:pt idx="14">
                  <c:v>200</c:v>
                </c:pt>
                <c:pt idx="15">
                  <c:v>175</c:v>
                </c:pt>
                <c:pt idx="16">
                  <c:v>165</c:v>
                </c:pt>
                <c:pt idx="17">
                  <c:v>160</c:v>
                </c:pt>
                <c:pt idx="18">
                  <c:v>155</c:v>
                </c:pt>
                <c:pt idx="19">
                  <c:v>130</c:v>
                </c:pt>
                <c:pt idx="2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6-48C0-A637-D9EDA79DA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927311"/>
        <c:axId val="735925871"/>
      </c:barChart>
      <c:catAx>
        <c:axId val="73592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925871"/>
        <c:crosses val="autoZero"/>
        <c:auto val="1"/>
        <c:lblAlgn val="ctr"/>
        <c:lblOffset val="100"/>
        <c:noMultiLvlLbl val="0"/>
      </c:catAx>
      <c:valAx>
        <c:axId val="735925871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92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36767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D89E3443-2BBC-4417-A993-ACAAC87B206A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1154113"/>
            <a:ext cx="440690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9331F225-C98A-411E-9A5B-8853F9496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62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Wood Dark Green 0F3738">
            <a:extLst>
              <a:ext uri="{FF2B5EF4-FFF2-40B4-BE49-F238E27FC236}">
                <a16:creationId xmlns:a16="http://schemas.microsoft.com/office/drawing/2014/main" id="{D0C11624-19E2-5FC8-44D1-711FD0B859A9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Logo WOOD and Company rgb Scarlet Red EE4F46.svg">
            <a:extLst>
              <a:ext uri="{FF2B5EF4-FFF2-40B4-BE49-F238E27FC236}">
                <a16:creationId xmlns:a16="http://schemas.microsoft.com/office/drawing/2014/main" id="{DDF4F363-58AE-E307-6CE0-136CD3788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7506" y="2592000"/>
            <a:ext cx="4996800" cy="20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5B89ED4-B0C4-5CE5-6947-485831237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1963" y="1403350"/>
            <a:ext cx="2339975" cy="547211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269875" y="1403349"/>
            <a:ext cx="7524750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264753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9" pos="4910" userDrawn="1">
          <p15:clr>
            <a:srgbClr val="FBAE40"/>
          </p15:clr>
        </p15:guide>
        <p15:guide id="20" pos="509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081963" y="1403349"/>
            <a:ext cx="2339974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E3DB19A6-B35E-1989-D809-57ACA1D4B4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9875" y="1403350"/>
            <a:ext cx="7524750" cy="547211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add picture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8692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9" pos="4910" userDrawn="1">
          <p15:clr>
            <a:srgbClr val="FBAE40"/>
          </p15:clr>
        </p15:guide>
        <p15:guide id="20" pos="509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E3DB19A6-B35E-1989-D809-57ACA1D4B4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89575" y="0"/>
            <a:ext cx="5202238" cy="755967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add picture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AB4FBE-BE69-4667-8439-849EEED18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269874" y="1403349"/>
            <a:ext cx="4932363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15630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9" pos="3277" userDrawn="1">
          <p15:clr>
            <a:srgbClr val="FBAE40"/>
          </p15:clr>
        </p15:guide>
        <p15:guide id="20" pos="34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798540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3" orient="horz" pos="2517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4" pos="336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8" pos="3277" userDrawn="1">
          <p15:clr>
            <a:srgbClr val="FBAE40"/>
          </p15:clr>
        </p15:guide>
        <p15:guide id="19" pos="3458" userDrawn="1">
          <p15:clr>
            <a:srgbClr val="FBAE40"/>
          </p15:clr>
        </p15:guide>
        <p15:guide id="20" orient="horz" pos="2699" userDrawn="1">
          <p15:clr>
            <a:srgbClr val="FBAE40"/>
          </p15:clr>
        </p15:guide>
        <p15:guide id="21" orient="horz" pos="2608" userDrawn="1">
          <p15:clr>
            <a:srgbClr val="FBAE40"/>
          </p15:clr>
        </p15:guide>
        <p15:guide id="22" pos="1644" userDrawn="1">
          <p15:clr>
            <a:srgbClr val="FBAE40"/>
          </p15:clr>
        </p15:guide>
        <p15:guide id="23" pos="1825" userDrawn="1">
          <p15:clr>
            <a:srgbClr val="FBAE40"/>
          </p15:clr>
        </p15:guide>
        <p15:guide id="24" pos="5091" userDrawn="1">
          <p15:clr>
            <a:srgbClr val="FBAE40"/>
          </p15:clr>
        </p15:guide>
        <p15:guide id="25" pos="49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6986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3" orient="horz" pos="2517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4" pos="336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8" pos="3277" userDrawn="1">
          <p15:clr>
            <a:srgbClr val="FBAE40"/>
          </p15:clr>
        </p15:guide>
        <p15:guide id="19" pos="3458" userDrawn="1">
          <p15:clr>
            <a:srgbClr val="FBAE40"/>
          </p15:clr>
        </p15:guide>
        <p15:guide id="20" orient="horz" pos="2608" userDrawn="1">
          <p15:clr>
            <a:srgbClr val="FBAE40"/>
          </p15:clr>
        </p15:guide>
        <p15:guide id="21" orient="horz" pos="2699" userDrawn="1">
          <p15:clr>
            <a:srgbClr val="FBAE40"/>
          </p15:clr>
        </p15:guide>
        <p15:guide id="22" pos="1644" userDrawn="1">
          <p15:clr>
            <a:srgbClr val="FBAE40"/>
          </p15:clr>
        </p15:guide>
        <p15:guide id="23" pos="1825" userDrawn="1">
          <p15:clr>
            <a:srgbClr val="FBAE40"/>
          </p15:clr>
        </p15:guide>
        <p15:guide id="24" pos="5091" userDrawn="1">
          <p15:clr>
            <a:srgbClr val="FBAE40"/>
          </p15:clr>
        </p15:guide>
        <p15:guide id="25" pos="49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2" name="Content Placeholder">
            <a:extLst>
              <a:ext uri="{FF2B5EF4-FFF2-40B4-BE49-F238E27FC236}">
                <a16:creationId xmlns:a16="http://schemas.microsoft.com/office/drawing/2014/main" id="{23BF4710-C6B9-049D-7E4C-66A5CECE04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875" y="1403349"/>
            <a:ext cx="7524750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2628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9" pos="4910" userDrawn="1">
          <p15:clr>
            <a:srgbClr val="FBAE40"/>
          </p15:clr>
        </p15:guide>
        <p15:guide id="20" pos="509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17" name="Disclaimer">
            <a:extLst>
              <a:ext uri="{FF2B5EF4-FFF2-40B4-BE49-F238E27FC236}">
                <a16:creationId xmlns:a16="http://schemas.microsoft.com/office/drawing/2014/main" id="{D160CC88-CECA-DBC9-0F23-CDD223436E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9875" y="6156325"/>
            <a:ext cx="10152063" cy="719138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800"/>
            </a:lvl1pPr>
            <a:lvl2pPr>
              <a:lnSpc>
                <a:spcPct val="110000"/>
              </a:lnSpc>
              <a:defRPr sz="800"/>
            </a:lvl2pPr>
            <a:lvl3pPr>
              <a:lnSpc>
                <a:spcPct val="110000"/>
              </a:lnSpc>
              <a:defRPr sz="800"/>
            </a:lvl3pPr>
            <a:lvl4pPr>
              <a:lnSpc>
                <a:spcPct val="110000"/>
              </a:lnSpc>
              <a:defRPr sz="800"/>
            </a:lvl4pPr>
            <a:lvl5pPr>
              <a:lnSpc>
                <a:spcPct val="110000"/>
              </a:lnSpc>
              <a:defRPr sz="800"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FC765-5CE2-5D11-3209-8AEAC2DFC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1963" y="1403350"/>
            <a:ext cx="2339975" cy="460851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F77730-3361-6037-9E2F-31B5D8931D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9576" y="1403350"/>
            <a:ext cx="2305050" cy="460851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9289EB-579A-0304-58F1-597A5A01DE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97188" y="1406841"/>
            <a:ext cx="2305049" cy="460851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B3E7745-2C39-3318-C43C-8F5BFACFB1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875" y="1403350"/>
            <a:ext cx="2339975" cy="4608513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3714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4" pos="336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8" pos="1825" userDrawn="1">
          <p15:clr>
            <a:srgbClr val="FBAE40"/>
          </p15:clr>
        </p15:guide>
        <p15:guide id="19" pos="4910" userDrawn="1">
          <p15:clr>
            <a:srgbClr val="FBAE40"/>
          </p15:clr>
        </p15:guide>
        <p15:guide id="20" pos="5091" userDrawn="1">
          <p15:clr>
            <a:srgbClr val="FBAE40"/>
          </p15:clr>
        </p15:guide>
        <p15:guide id="21" pos="1644" userDrawn="1">
          <p15:clr>
            <a:srgbClr val="FBAE40"/>
          </p15:clr>
        </p15:guide>
        <p15:guide id="22" pos="3277" userDrawn="1">
          <p15:clr>
            <a:srgbClr val="FBAE40"/>
          </p15:clr>
        </p15:guide>
        <p15:guide id="23" pos="3458" userDrawn="1">
          <p15:clr>
            <a:srgbClr val="FBAE40"/>
          </p15:clr>
        </p15:guide>
        <p15:guide id="24" orient="horz" pos="3787" userDrawn="1">
          <p15:clr>
            <a:srgbClr val="FBAE40"/>
          </p15:clr>
        </p15:guide>
        <p15:guide id="25" orient="horz" pos="387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Wood Dark Green 0F3738">
            <a:extLst>
              <a:ext uri="{FF2B5EF4-FFF2-40B4-BE49-F238E27FC236}">
                <a16:creationId xmlns:a16="http://schemas.microsoft.com/office/drawing/2014/main" id="{D0C11624-19E2-5FC8-44D1-711FD0B859A9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Logo WOOD and Company Symbols rgb Scarlet Red EE4F46.svg">
            <a:extLst>
              <a:ext uri="{FF2B5EF4-FFF2-40B4-BE49-F238E27FC236}">
                <a16:creationId xmlns:a16="http://schemas.microsoft.com/office/drawing/2014/main" id="{1F39D3FD-384C-7734-6439-90AB40D73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906" y="426903"/>
            <a:ext cx="10008000" cy="67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5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Wood Dark Green 0F3738">
            <a:extLst>
              <a:ext uri="{FF2B5EF4-FFF2-40B4-BE49-F238E27FC236}">
                <a16:creationId xmlns:a16="http://schemas.microsoft.com/office/drawing/2014/main" id="{2BCB398F-A7F1-9F96-DBCC-8DC54D29FC10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" name="Logo WOOD and Company rgb Scarlet Red EE4F46.svg">
            <a:extLst>
              <a:ext uri="{FF2B5EF4-FFF2-40B4-BE49-F238E27FC236}">
                <a16:creationId xmlns:a16="http://schemas.microsoft.com/office/drawing/2014/main" id="{B5C6A5B4-A262-E759-83AA-5FB89F664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75" y="255600"/>
            <a:ext cx="1593327" cy="655200"/>
          </a:xfrm>
          <a:prstGeom prst="rect">
            <a:avLst/>
          </a:prstGeom>
        </p:spPr>
      </p:pic>
      <p:sp>
        <p:nvSpPr>
          <p:cNvPr id="3" name="Subtitle / Date Placeholder"/>
          <p:cNvSpPr>
            <a:spLocks noGrp="1"/>
          </p:cNvSpPr>
          <p:nvPr>
            <p:ph type="subTitle" idx="1" hasCustomPrompt="1"/>
          </p:nvPr>
        </p:nvSpPr>
        <p:spPr>
          <a:xfrm>
            <a:off x="269876" y="6948487"/>
            <a:ext cx="10152062" cy="355587"/>
          </a:xfrm>
        </p:spPr>
        <p:txBody>
          <a:bodyPr tIns="0" bIns="0" anchor="b" anchorCtr="0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noProof="0"/>
              <a:t>01/01/2023</a:t>
            </a:r>
          </a:p>
        </p:txBody>
      </p:sp>
      <p:sp>
        <p:nvSpPr>
          <p:cNvPr id="15" name="Client Logo Placeholder">
            <a:extLst>
              <a:ext uri="{FF2B5EF4-FFF2-40B4-BE49-F238E27FC236}">
                <a16:creationId xmlns:a16="http://schemas.microsoft.com/office/drawing/2014/main" id="{CF723D5B-F053-0F74-E9F7-A0890BEBDA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2688" y="287338"/>
            <a:ext cx="1619250" cy="576262"/>
          </a:xfrm>
        </p:spPr>
        <p:txBody>
          <a:bodyPr>
            <a:normAutofit/>
          </a:bodyPr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cs-CZ" dirty="0" err="1"/>
              <a:t>Client</a:t>
            </a:r>
            <a:r>
              <a:rPr lang="cs-CZ" dirty="0"/>
              <a:t>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874" y="1331913"/>
            <a:ext cx="10152063" cy="554355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7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</a:t>
            </a:r>
            <a:br>
              <a:rPr lang="en-US" noProof="0"/>
            </a:br>
            <a:r>
              <a:rPr lang="en-US" noProof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387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9" userDrawn="1">
          <p15:clr>
            <a:srgbClr val="FBAE40"/>
          </p15:clr>
        </p15:guide>
        <p15:guide id="2" pos="170" userDrawn="1">
          <p15:clr>
            <a:srgbClr val="FBAE40"/>
          </p15:clr>
        </p15:guide>
        <p15:guide id="3" pos="6565" userDrawn="1">
          <p15:clr>
            <a:srgbClr val="FBAE40"/>
          </p15:clr>
        </p15:guide>
        <p15:guide id="4" orient="horz" pos="4331" userDrawn="1">
          <p15:clr>
            <a:srgbClr val="FBAE40"/>
          </p15:clr>
        </p15:guide>
        <p15:guide id="5" orient="horz" pos="4377" userDrawn="1">
          <p15:clr>
            <a:srgbClr val="FBAE40"/>
          </p15:clr>
        </p15:guide>
        <p15:guide id="6" orient="horz" pos="4604" userDrawn="1">
          <p15:clr>
            <a:srgbClr val="FBAE40"/>
          </p15:clr>
        </p15:guide>
        <p15:guide id="7" orient="horz" pos="181" userDrawn="1">
          <p15:clr>
            <a:srgbClr val="FBAE40"/>
          </p15:clr>
        </p15:guide>
        <p15:guide id="8" orient="horz" pos="544" userDrawn="1">
          <p15:clr>
            <a:srgbClr val="FBAE40"/>
          </p15:clr>
        </p15:guide>
        <p15:guide id="9" pos="55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Wood Dark Green 0F3738">
            <a:extLst>
              <a:ext uri="{FF2B5EF4-FFF2-40B4-BE49-F238E27FC236}">
                <a16:creationId xmlns:a16="http://schemas.microsoft.com/office/drawing/2014/main" id="{2BCB398F-A7F1-9F96-DBCC-8DC54D29FC10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" name="Logo WOOD and Company rgb Scarlet Red EE4F46.svg">
            <a:extLst>
              <a:ext uri="{FF2B5EF4-FFF2-40B4-BE49-F238E27FC236}">
                <a16:creationId xmlns:a16="http://schemas.microsoft.com/office/drawing/2014/main" id="{B5C6A5B4-A262-E759-83AA-5FB89F664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75" y="255600"/>
            <a:ext cx="1593327" cy="655200"/>
          </a:xfrm>
          <a:prstGeom prst="rect">
            <a:avLst/>
          </a:prstGeom>
        </p:spPr>
      </p:pic>
      <p:sp>
        <p:nvSpPr>
          <p:cNvPr id="3" name="Subtitle / Date Placeholder"/>
          <p:cNvSpPr>
            <a:spLocks noGrp="1"/>
          </p:cNvSpPr>
          <p:nvPr>
            <p:ph type="subTitle" idx="1" hasCustomPrompt="1"/>
          </p:nvPr>
        </p:nvSpPr>
        <p:spPr>
          <a:xfrm>
            <a:off x="269876" y="6948487"/>
            <a:ext cx="10152062" cy="355587"/>
          </a:xfrm>
        </p:spPr>
        <p:txBody>
          <a:bodyPr tIns="0" bIns="0" anchor="b" anchorCtr="0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noProof="0"/>
              <a:t>01/01/2023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875" y="1331913"/>
            <a:ext cx="4932364" cy="554355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7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</a:t>
            </a:r>
            <a:br>
              <a:rPr lang="en-US" noProof="0" dirty="0"/>
            </a:br>
            <a:r>
              <a:rPr lang="en-US" noProof="0" dirty="0"/>
              <a:t>presentation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0FCF84B-6A2C-7FDA-DA7D-CC1C493A55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89575" y="287337"/>
            <a:ext cx="4932363" cy="7021513"/>
          </a:xfrm>
          <a:solidFill>
            <a:srgbClr val="C1CBCB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4743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9" userDrawn="1">
          <p15:clr>
            <a:srgbClr val="FBAE40"/>
          </p15:clr>
        </p15:guide>
        <p15:guide id="2" pos="170" userDrawn="1">
          <p15:clr>
            <a:srgbClr val="FBAE40"/>
          </p15:clr>
        </p15:guide>
        <p15:guide id="3" pos="6565" userDrawn="1">
          <p15:clr>
            <a:srgbClr val="FBAE40"/>
          </p15:clr>
        </p15:guide>
        <p15:guide id="4" orient="horz" pos="4331" userDrawn="1">
          <p15:clr>
            <a:srgbClr val="FBAE40"/>
          </p15:clr>
        </p15:guide>
        <p15:guide id="5" orient="horz" pos="4377" userDrawn="1">
          <p15:clr>
            <a:srgbClr val="FBAE40"/>
          </p15:clr>
        </p15:guide>
        <p15:guide id="6" orient="horz" pos="4604" userDrawn="1">
          <p15:clr>
            <a:srgbClr val="FBAE40"/>
          </p15:clr>
        </p15:guide>
        <p15:guide id="7" orient="horz" pos="181" userDrawn="1">
          <p15:clr>
            <a:srgbClr val="FBAE40"/>
          </p15:clr>
        </p15:guide>
        <p15:guide id="8" orient="horz" pos="544" userDrawn="1">
          <p15:clr>
            <a:srgbClr val="FBAE40"/>
          </p15:clr>
        </p15:guide>
        <p15:guide id="9" pos="5545" userDrawn="1">
          <p15:clr>
            <a:srgbClr val="FBAE40"/>
          </p15:clr>
        </p15:guide>
        <p15:guide id="10" pos="3277" userDrawn="1">
          <p15:clr>
            <a:srgbClr val="FBAE40"/>
          </p15:clr>
        </p15:guide>
        <p15:guide id="11" pos="345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Wood Dark Green 0F3738">
            <a:extLst>
              <a:ext uri="{FF2B5EF4-FFF2-40B4-BE49-F238E27FC236}">
                <a16:creationId xmlns:a16="http://schemas.microsoft.com/office/drawing/2014/main" id="{2BCB398F-A7F1-9F96-DBCC-8DC54D29FC10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4" name="Bottom Line">
            <a:extLst>
              <a:ext uri="{FF2B5EF4-FFF2-40B4-BE49-F238E27FC236}">
                <a16:creationId xmlns:a16="http://schemas.microsoft.com/office/drawing/2014/main" id="{7F59D8B8-635A-61DB-576D-5B7796CA2973}"/>
              </a:ext>
            </a:extLst>
          </p:cNvPr>
          <p:cNvCxnSpPr/>
          <p:nvPr userDrawn="1"/>
        </p:nvCxnSpPr>
        <p:spPr>
          <a:xfrm>
            <a:off x="269875" y="7084800"/>
            <a:ext cx="10152063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 Line">
            <a:extLst>
              <a:ext uri="{FF2B5EF4-FFF2-40B4-BE49-F238E27FC236}">
                <a16:creationId xmlns:a16="http://schemas.microsoft.com/office/drawing/2014/main" id="{10D7A477-813C-1E65-ECA2-76A466B37D32}"/>
              </a:ext>
            </a:extLst>
          </p:cNvPr>
          <p:cNvCxnSpPr/>
          <p:nvPr userDrawn="1"/>
        </p:nvCxnSpPr>
        <p:spPr>
          <a:xfrm>
            <a:off x="269875" y="810000"/>
            <a:ext cx="10152063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 WOOD and Company rgb Wood Dark Green 0F3738.svg">
            <a:extLst>
              <a:ext uri="{FF2B5EF4-FFF2-40B4-BE49-F238E27FC236}">
                <a16:creationId xmlns:a16="http://schemas.microsoft.com/office/drawing/2014/main" id="{12B48E16-057D-E610-AD26-F1F27CE7E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342000"/>
            <a:ext cx="929544" cy="37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269874" y="1331913"/>
            <a:ext cx="10152063" cy="554355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7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</a:t>
            </a:r>
            <a:br>
              <a:rPr lang="en-US" noProof="0"/>
            </a:br>
            <a:r>
              <a:rPr lang="en-US" noProof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29230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9" userDrawn="1">
          <p15:clr>
            <a:srgbClr val="FBAE40"/>
          </p15:clr>
        </p15:guide>
        <p15:guide id="2" pos="170" userDrawn="1">
          <p15:clr>
            <a:srgbClr val="FBAE40"/>
          </p15:clr>
        </p15:guide>
        <p15:guide id="3" pos="6565" userDrawn="1">
          <p15:clr>
            <a:srgbClr val="FBAE40"/>
          </p15:clr>
        </p15:guide>
        <p15:guide id="4" orient="horz" pos="4331" userDrawn="1">
          <p15:clr>
            <a:srgbClr val="FBAE40"/>
          </p15:clr>
        </p15:guide>
        <p15:guide id="5" orient="horz" pos="4377" userDrawn="1">
          <p15:clr>
            <a:srgbClr val="FBAE40"/>
          </p15:clr>
        </p15:guide>
        <p15:guide id="6" orient="horz" pos="4604" userDrawn="1">
          <p15:clr>
            <a:srgbClr val="FBAE40"/>
          </p15:clr>
        </p15:guide>
        <p15:guide id="7" orient="horz" pos="181" userDrawn="1">
          <p15:clr>
            <a:srgbClr val="FBAE40"/>
          </p15:clr>
        </p15:guide>
        <p15:guide id="8" orient="horz" pos="544" userDrawn="1">
          <p15:clr>
            <a:srgbClr val="FBAE40"/>
          </p15:clr>
        </p15:guide>
        <p15:guide id="9" pos="55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07491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Vertical Line">
            <a:extLst>
              <a:ext uri="{FF2B5EF4-FFF2-40B4-BE49-F238E27FC236}">
                <a16:creationId xmlns:a16="http://schemas.microsoft.com/office/drawing/2014/main" id="{AB8F4238-80C6-0882-88ED-050673623AF1}"/>
              </a:ext>
            </a:extLst>
          </p:cNvPr>
          <p:cNvCxnSpPr/>
          <p:nvPr userDrawn="1"/>
        </p:nvCxnSpPr>
        <p:spPr>
          <a:xfrm>
            <a:off x="1486800" y="288000"/>
            <a:ext cx="0" cy="331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8" name="Client Logo Placeholder">
            <a:extLst>
              <a:ext uri="{FF2B5EF4-FFF2-40B4-BE49-F238E27FC236}">
                <a16:creationId xmlns:a16="http://schemas.microsoft.com/office/drawing/2014/main" id="{E7991DE9-F949-34CD-07B7-9B619B010B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4800" y="290511"/>
            <a:ext cx="900112" cy="331200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Client LOGO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2910" y="250825"/>
            <a:ext cx="7459027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910" y="431800"/>
            <a:ext cx="7459027" cy="25241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5069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7A5E0D-707C-BBDE-19F6-25CF6BC646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489575" y="1403318"/>
            <a:ext cx="4932363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269875" y="1403349"/>
            <a:ext cx="4932363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23503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4" pos="336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8" pos="3277" userDrawn="1">
          <p15:clr>
            <a:srgbClr val="FBAE40"/>
          </p15:clr>
        </p15:guide>
        <p15:guide id="19" pos="345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0B5E6A-C907-8FC8-0691-6616B654CD3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218363" y="1403350"/>
            <a:ext cx="3203575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7A5E0D-707C-BBDE-19F6-25CF6BC646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762375" y="1403318"/>
            <a:ext cx="3167063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269875" y="1403349"/>
            <a:ext cx="3203575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4290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4" pos="336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8" pos="2370" userDrawn="1">
          <p15:clr>
            <a:srgbClr val="FBAE40"/>
          </p15:clr>
        </p15:guide>
        <p15:guide id="19" pos="4365" userDrawn="1">
          <p15:clr>
            <a:srgbClr val="FBAE40"/>
          </p15:clr>
        </p15:guide>
        <p15:guide id="20" pos="4547" userDrawn="1">
          <p15:clr>
            <a:srgbClr val="FBAE40"/>
          </p15:clr>
        </p15:guide>
        <p15:guide id="21" pos="21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432C613-AB04-039D-23FF-DFF17F3181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Set presentation title via Insert &gt; Header and Footer &gt; Apply to All</a:t>
            </a:r>
            <a:endParaRPr lang="en-US" noProof="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57552C4-CE76-7F38-80F5-C7C1B5BFBF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81962" y="1404905"/>
            <a:ext cx="2339975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0B5E6A-C907-8FC8-0691-6616B654CD3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89577" y="1403350"/>
            <a:ext cx="2305048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7A5E0D-707C-BBDE-19F6-25CF6BC646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97189" y="1403318"/>
            <a:ext cx="2305049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269875" y="1403349"/>
            <a:ext cx="2339975" cy="5472114"/>
          </a:xfrm>
        </p:spPr>
        <p:txBody>
          <a:bodyPr/>
          <a:lstStyle>
            <a:lvl1pPr>
              <a:defRPr/>
            </a:lvl1pPr>
            <a:lvl2pPr marL="180000" indent="-180000">
              <a:defRPr/>
            </a:lvl2pPr>
            <a:lvl3pPr marL="360000" indent="-180000">
              <a:defRPr/>
            </a:lvl3pPr>
            <a:lvl4pPr marL="540000" indent="-180000">
              <a:defRPr/>
            </a:lvl4pPr>
            <a:lvl5pPr marL="720000" indent="-180000"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Key Message Placeholder">
            <a:extLst>
              <a:ext uri="{FF2B5EF4-FFF2-40B4-BE49-F238E27FC236}">
                <a16:creationId xmlns:a16="http://schemas.microsoft.com/office/drawing/2014/main" id="{EEF8AE70-D287-D5B6-5495-C668D4973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863600"/>
            <a:ext cx="10152063" cy="39528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Key message</a:t>
            </a:r>
          </a:p>
        </p:txBody>
      </p:sp>
      <p:sp>
        <p:nvSpPr>
          <p:cNvPr id="11" name="Section Name Placeholder">
            <a:extLst>
              <a:ext uri="{FF2B5EF4-FFF2-40B4-BE49-F238E27FC236}">
                <a16:creationId xmlns:a16="http://schemas.microsoft.com/office/drawing/2014/main" id="{EB1F49E5-5B41-8DAC-5C52-17C021A3E9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7325" y="250825"/>
            <a:ext cx="8964613" cy="180975"/>
          </a:xfrm>
        </p:spPr>
        <p:txBody>
          <a:bodyPr anchor="ctr" anchorCtr="0">
            <a:noAutofit/>
          </a:bodyPr>
          <a:lstStyle>
            <a:lvl1pPr algn="r">
              <a:defRPr sz="1200" b="1">
                <a:solidFill>
                  <a:srgbClr val="879B9C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Section 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FFEA461-5349-2342-6276-09B860D42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1292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orient="horz" pos="793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2" orient="horz" pos="4513" userDrawn="1">
          <p15:clr>
            <a:srgbClr val="FBAE40"/>
          </p15:clr>
        </p15:guide>
        <p15:guide id="13" orient="horz" pos="4717" userDrawn="1">
          <p15:clr>
            <a:srgbClr val="FBAE40"/>
          </p15:clr>
        </p15:guide>
        <p15:guide id="14" pos="3367" userDrawn="1">
          <p15:clr>
            <a:srgbClr val="FBAE40"/>
          </p15:clr>
        </p15:guide>
        <p15:guide id="15" pos="170" userDrawn="1">
          <p15:clr>
            <a:srgbClr val="FBAE40"/>
          </p15:clr>
        </p15:guide>
        <p15:guide id="16" pos="6565" userDrawn="1">
          <p15:clr>
            <a:srgbClr val="FBAE40"/>
          </p15:clr>
        </p15:guide>
        <p15:guide id="18" pos="1825" userDrawn="1">
          <p15:clr>
            <a:srgbClr val="FBAE40"/>
          </p15:clr>
        </p15:guide>
        <p15:guide id="19" pos="4910" userDrawn="1">
          <p15:clr>
            <a:srgbClr val="FBAE40"/>
          </p15:clr>
        </p15:guide>
        <p15:guide id="20" pos="5091" userDrawn="1">
          <p15:clr>
            <a:srgbClr val="FBAE40"/>
          </p15:clr>
        </p15:guide>
        <p15:guide id="21" pos="1644" userDrawn="1">
          <p15:clr>
            <a:srgbClr val="FBAE40"/>
          </p15:clr>
        </p15:guide>
        <p15:guide id="22" pos="3277" userDrawn="1">
          <p15:clr>
            <a:srgbClr val="FBAE40"/>
          </p15:clr>
        </p15:guide>
        <p15:guide id="23" pos="345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845938" y="7164387"/>
            <a:ext cx="576000" cy="323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0000"/>
              </a:lnSpc>
              <a:defRPr sz="1200" b="1">
                <a:solidFill>
                  <a:schemeClr val="tx2"/>
                </a:solidFill>
              </a:defRPr>
            </a:lvl1pPr>
          </a:lstStyle>
          <a:p>
            <a:fld id="{7AAB4FBE-BE69-4667-8439-849EEED1811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69875" y="7164386"/>
            <a:ext cx="9576063" cy="323851"/>
          </a:xfrm>
          <a:prstGeom prst="rect">
            <a:avLst/>
          </a:prstGeom>
        </p:spPr>
        <p:txBody>
          <a:bodyPr vert="horz" lIns="0" tIns="14400" rIns="0" bIns="0" rtlCol="0" anchor="t" anchorCtr="0">
            <a:norm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Set presentation title via Insert &gt; Header and Footer &gt; Apply to All</a:t>
            </a:r>
          </a:p>
        </p:txBody>
      </p:sp>
      <p:cxnSp>
        <p:nvCxnSpPr>
          <p:cNvPr id="14" name="Bottom Line">
            <a:extLst>
              <a:ext uri="{FF2B5EF4-FFF2-40B4-BE49-F238E27FC236}">
                <a16:creationId xmlns:a16="http://schemas.microsoft.com/office/drawing/2014/main" id="{301BC404-2146-3429-E1B0-65AD127D5565}"/>
              </a:ext>
            </a:extLst>
          </p:cNvPr>
          <p:cNvCxnSpPr/>
          <p:nvPr userDrawn="1"/>
        </p:nvCxnSpPr>
        <p:spPr>
          <a:xfrm>
            <a:off x="269875" y="7084800"/>
            <a:ext cx="10152063" cy="0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 Line">
            <a:extLst>
              <a:ext uri="{FF2B5EF4-FFF2-40B4-BE49-F238E27FC236}">
                <a16:creationId xmlns:a16="http://schemas.microsoft.com/office/drawing/2014/main" id="{51BD7D07-B853-C757-E3B7-EDF494B79850}"/>
              </a:ext>
            </a:extLst>
          </p:cNvPr>
          <p:cNvCxnSpPr/>
          <p:nvPr userDrawn="1"/>
        </p:nvCxnSpPr>
        <p:spPr>
          <a:xfrm>
            <a:off x="269875" y="810000"/>
            <a:ext cx="10152063" cy="0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Logo WOOD and Company rgb Wood Dark Green 0F3738.svg">
            <a:extLst>
              <a:ext uri="{FF2B5EF4-FFF2-40B4-BE49-F238E27FC236}">
                <a16:creationId xmlns:a16="http://schemas.microsoft.com/office/drawing/2014/main" id="{744806E1-7837-9D02-EC80-CE40FACAE26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9875" y="270000"/>
            <a:ext cx="929545" cy="374400"/>
          </a:xfrm>
          <a:prstGeom prst="rect">
            <a:avLst/>
          </a:prstGeom>
        </p:spPr>
      </p:pic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69875" y="1403349"/>
            <a:ext cx="10152063" cy="54721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457325" y="431800"/>
            <a:ext cx="8964613" cy="252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6549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705" r:id="rId3"/>
    <p:sldLayoutId id="2147483713" r:id="rId4"/>
    <p:sldLayoutId id="2147483662" r:id="rId5"/>
    <p:sldLayoutId id="2147483706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7" r:id="rId12"/>
    <p:sldLayoutId id="2147483707" r:id="rId13"/>
    <p:sldLayoutId id="2147483716" r:id="rId14"/>
    <p:sldLayoutId id="2147483715" r:id="rId15"/>
    <p:sldLayoutId id="2147483714" r:id="rId16"/>
    <p:sldLayoutId id="2147483701" r:id="rId17"/>
  </p:sldLayoutIdLst>
  <p:hf hdr="0" dt="0"/>
  <p:txStyles>
    <p:titleStyle>
      <a:lvl1pPr algn="r" defTabSz="1007943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1007943" rtl="0" eaLnBrk="1" latinLnBrk="0" hangingPunct="1">
        <a:lnSpc>
          <a:spcPct val="100000"/>
        </a:lnSpc>
        <a:spcBef>
          <a:spcPts val="0"/>
        </a:spcBef>
        <a:buFont typeface="Atyp Wood" pitchFamily="2" charset="-18"/>
        <a:buChar char="▲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1007943" rtl="0" eaLnBrk="1" latinLnBrk="0" hangingPunct="1">
        <a:lnSpc>
          <a:spcPct val="100000"/>
        </a:lnSpc>
        <a:spcBef>
          <a:spcPts val="0"/>
        </a:spcBef>
        <a:buFont typeface="Atyp Wood" pitchFamily="2" charset="-18"/>
        <a:buChar char="▲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1007943" rtl="0" eaLnBrk="1" latinLnBrk="0" hangingPunct="1">
        <a:lnSpc>
          <a:spcPct val="100000"/>
        </a:lnSpc>
        <a:spcBef>
          <a:spcPts val="0"/>
        </a:spcBef>
        <a:buFont typeface="Atyp Wood" pitchFamily="2" charset="-18"/>
        <a:buChar char="▲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1007943" rtl="0" eaLnBrk="1" latinLnBrk="0" hangingPunct="1">
        <a:lnSpc>
          <a:spcPct val="100000"/>
        </a:lnSpc>
        <a:spcBef>
          <a:spcPts val="0"/>
        </a:spcBef>
        <a:buFont typeface="Atyp Wood" pitchFamily="2" charset="-18"/>
        <a:buChar char="▲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53451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3400" y="3836987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Stablecoiny: Budoucnost plateb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4349" y="6008162"/>
            <a:ext cx="354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-150" dirty="0">
                <a:solidFill>
                  <a:srgbClr val="EE4F46"/>
                </a:solidFill>
              </a:rPr>
              <a:t>Tomáš Kacerovský</a:t>
            </a:r>
          </a:p>
          <a:p>
            <a:r>
              <a:rPr lang="cs-CZ" sz="2800" spc="-150" dirty="0">
                <a:solidFill>
                  <a:srgbClr val="EE4F46"/>
                </a:solidFill>
              </a:rPr>
              <a:t>2/2025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" y="-876091"/>
            <a:ext cx="4972843" cy="49718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3" r="27181"/>
          <a:stretch/>
        </p:blipFill>
        <p:spPr>
          <a:xfrm>
            <a:off x="5353050" y="0"/>
            <a:ext cx="5353049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DFDAF-2B21-BD42-35B0-BE993048A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48ABF22-B32A-2117-81AB-A7A6AF6C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4E50D3-9AB6-FE97-08E6-14CD8FD8FB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rmAutofit/>
          </a:bodyPr>
          <a:lstStyle/>
          <a:p>
            <a:r>
              <a:rPr lang="cs-CZ" sz="700" b="0" noProof="0" dirty="0"/>
              <a:t>Zdroj: Visa, a16z</a:t>
            </a:r>
            <a:endParaRPr lang="en-US" sz="700" b="0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F502D7-D990-D4CF-1829-8FB573CC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948934"/>
            <a:ext cx="5307359" cy="3407984"/>
          </a:xfr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1600" b="1" dirty="0"/>
              <a:t>Sektor plateb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sz="1600" b="1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 roce </a:t>
            </a:r>
            <a:r>
              <a:rPr lang="cs-CZ" sz="1400" b="1" dirty="0"/>
              <a:t>2023</a:t>
            </a:r>
            <a:r>
              <a:rPr lang="cs-CZ" sz="1400" dirty="0"/>
              <a:t> globální platební průmysl zpracoval </a:t>
            </a:r>
            <a:r>
              <a:rPr lang="cs-CZ" sz="1400" b="1" dirty="0"/>
              <a:t>3,4 bilionu transakcí</a:t>
            </a:r>
            <a:endParaRPr lang="cs-CZ" sz="14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Celková hodnota transakcí dosáhla </a:t>
            </a:r>
            <a:r>
              <a:rPr lang="cs-CZ" sz="1400" b="1" dirty="0"/>
              <a:t>1,8 kvadrilionu USD</a:t>
            </a:r>
            <a:endParaRPr lang="cs-CZ" sz="14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Sektor plateb průmysl vygeneroval </a:t>
            </a:r>
            <a:r>
              <a:rPr lang="cs-CZ" sz="1400" b="1" dirty="0"/>
              <a:t>2,4 bilionu USD Revenue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Jen v USA dosáhly platby kreditními kartami </a:t>
            </a:r>
            <a:r>
              <a:rPr lang="cs-CZ" sz="1400" b="1" dirty="0"/>
              <a:t>5,6 bilionu USD  </a:t>
            </a:r>
            <a:r>
              <a:rPr lang="cs-CZ" sz="1400" dirty="0"/>
              <a:t>a</a:t>
            </a:r>
            <a:r>
              <a:rPr lang="cs-CZ" sz="1400" b="1" dirty="0"/>
              <a:t> 4,4 bilionu USD </a:t>
            </a:r>
            <a:r>
              <a:rPr lang="cs-CZ" sz="1400" dirty="0"/>
              <a:t>v platbách debetními kartami</a:t>
            </a:r>
            <a:endParaRPr lang="cs-CZ" dirty="0"/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1450" lvl="1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b="1" i="1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AD475BB-5F9D-4AEF-6C6E-06A46CA9B9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WOOD </a:t>
            </a:r>
            <a:r>
              <a:rPr lang="en-US" dirty="0"/>
              <a:t>&amp; C</a:t>
            </a:r>
            <a:r>
              <a:rPr lang="cs-CZ" dirty="0" err="1"/>
              <a:t>ompany</a:t>
            </a:r>
            <a:r>
              <a:rPr lang="en-US" dirty="0"/>
              <a:t> B</a:t>
            </a:r>
            <a:r>
              <a:rPr lang="cs-CZ" dirty="0" err="1"/>
              <a:t>lockchain</a:t>
            </a:r>
            <a:r>
              <a:rPr lang="en-US" dirty="0"/>
              <a:t>+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C5A5A5CC-B958-E1F9-39CB-ECF2586B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Stablecoiny: budoucnost plateb</a:t>
            </a:r>
          </a:p>
        </p:txBody>
      </p:sp>
      <p:sp>
        <p:nvSpPr>
          <p:cNvPr id="13" name="Zástupný obsah 4">
            <a:extLst>
              <a:ext uri="{FF2B5EF4-FFF2-40B4-BE49-F238E27FC236}">
                <a16:creationId xmlns:a16="http://schemas.microsoft.com/office/drawing/2014/main" id="{2B430D97-441D-D36A-6680-FE028AA2D66C}"/>
              </a:ext>
            </a:extLst>
          </p:cNvPr>
          <p:cNvSpPr txBox="1">
            <a:spLocks/>
          </p:cNvSpPr>
          <p:nvPr/>
        </p:nvSpPr>
        <p:spPr>
          <a:xfrm>
            <a:off x="269875" y="3828559"/>
            <a:ext cx="5307359" cy="3497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1600" b="1" dirty="0"/>
              <a:t>Složitost a náklady řešení plateb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sz="1600" b="1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Vysoké náklady a složitost</a:t>
            </a:r>
            <a:r>
              <a:rPr lang="cs-CZ" sz="1400" dirty="0"/>
              <a:t>: Platební řešení jsou drahá a komplikovaná, i přes jejich rozšířenost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Skrytá složitost</a:t>
            </a:r>
            <a:r>
              <a:rPr lang="cs-CZ" sz="1400" dirty="0"/>
              <a:t>: Platební aplikace se zdají jednoduché, ale na pozadí zahrnují složité bankovní integrace, mezery v regulacích debetních karet a řadu požadavků na compliance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sz="14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Navrstvená platební infrastruktura</a:t>
            </a:r>
            <a:r>
              <a:rPr lang="cs-CZ" sz="1400" dirty="0"/>
              <a:t>: Platební řešení často staví na sobě, což dále zvyšuje složitost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sz="1400" dirty="0"/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1450" lvl="1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b="1" i="1" dirty="0"/>
          </a:p>
        </p:txBody>
      </p:sp>
      <p:pic>
        <p:nvPicPr>
          <p:cNvPr id="1026" name="Picture 2" descr="Point of Sale Decal, POS Guidelines, Brand Stickers | Visa ...">
            <a:extLst>
              <a:ext uri="{FF2B5EF4-FFF2-40B4-BE49-F238E27FC236}">
                <a16:creationId xmlns:a16="http://schemas.microsoft.com/office/drawing/2014/main" id="{F44A087A-1595-9F60-BE61-D04A6E67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6" y="1782003"/>
            <a:ext cx="3638322" cy="20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stercard logo, simplified in a subtle refinement | Logo Design Love">
            <a:extLst>
              <a:ext uri="{FF2B5EF4-FFF2-40B4-BE49-F238E27FC236}">
                <a16:creationId xmlns:a16="http://schemas.microsoft.com/office/drawing/2014/main" id="{3C3B0121-3779-ED11-8FB1-5D67F4F9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33" y="4086261"/>
            <a:ext cx="3152305" cy="22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2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B65EF-D1D6-6AE1-4AB7-C2741104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3177F9-70D4-D606-3234-A69BF8E5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A1A46B-7EA1-0D0A-90E1-655ABC925A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rmAutofit/>
          </a:bodyPr>
          <a:lstStyle/>
          <a:p>
            <a:r>
              <a:rPr lang="cs-CZ" sz="700" b="0" noProof="0" dirty="0"/>
              <a:t>Zdroj: Visa, a16z</a:t>
            </a:r>
            <a:endParaRPr lang="en-US" sz="700" b="0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6B1322-791D-E290-5A9E-BF92D4179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WOOD </a:t>
            </a:r>
            <a:r>
              <a:rPr lang="en-US" dirty="0"/>
              <a:t>&amp; C</a:t>
            </a:r>
            <a:r>
              <a:rPr lang="cs-CZ" dirty="0" err="1"/>
              <a:t>ompany</a:t>
            </a:r>
            <a:r>
              <a:rPr lang="en-US" dirty="0"/>
              <a:t> B</a:t>
            </a:r>
            <a:r>
              <a:rPr lang="cs-CZ" dirty="0" err="1"/>
              <a:t>lockchain</a:t>
            </a:r>
            <a:r>
              <a:rPr lang="en-US" dirty="0"/>
              <a:t>+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C49B0A8-F78D-C8D6-8891-97B830D3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Stablecoiny: budoucnost plateb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9FD535B-33D0-3547-CFB9-EAD7C5A73A6A}"/>
              </a:ext>
            </a:extLst>
          </p:cNvPr>
          <p:cNvGrpSpPr/>
          <p:nvPr/>
        </p:nvGrpSpPr>
        <p:grpSpPr>
          <a:xfrm>
            <a:off x="291177" y="2164050"/>
            <a:ext cx="10269237" cy="3143679"/>
            <a:chOff x="291177" y="2689348"/>
            <a:chExt cx="10269237" cy="314367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8423061-4E0C-914E-2669-2049C4349A27}"/>
                </a:ext>
              </a:extLst>
            </p:cNvPr>
            <p:cNvGrpSpPr/>
            <p:nvPr/>
          </p:nvGrpSpPr>
          <p:grpSpPr>
            <a:xfrm>
              <a:off x="291177" y="3164468"/>
              <a:ext cx="10269237" cy="2668559"/>
              <a:chOff x="291177" y="2405709"/>
              <a:chExt cx="10269237" cy="266855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2357850-6723-A86F-6763-C25622734B05}"/>
                  </a:ext>
                </a:extLst>
              </p:cNvPr>
              <p:cNvGrpSpPr/>
              <p:nvPr/>
            </p:nvGrpSpPr>
            <p:grpSpPr>
              <a:xfrm>
                <a:off x="9600190" y="2891386"/>
                <a:ext cx="812020" cy="812020"/>
                <a:chOff x="9388738" y="6113758"/>
                <a:chExt cx="914400" cy="914400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3F439C4-E9D6-2AA3-F081-ED7067DAE62E}"/>
                    </a:ext>
                  </a:extLst>
                </p:cNvPr>
                <p:cNvSpPr/>
                <p:nvPr/>
              </p:nvSpPr>
              <p:spPr>
                <a:xfrm>
                  <a:off x="9734810" y="6318205"/>
                  <a:ext cx="226313" cy="23823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pic>
              <p:nvPicPr>
                <p:cNvPr id="35" name="Graphic 34" descr="Marker with solid fill">
                  <a:extLst>
                    <a:ext uri="{FF2B5EF4-FFF2-40B4-BE49-F238E27FC236}">
                      <a16:creationId xmlns:a16="http://schemas.microsoft.com/office/drawing/2014/main" id="{3159A11D-ECDC-21B6-58EE-5411E8EB2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88738" y="6113758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6F87FAB-896D-AFF3-7B9F-9B78D1B6E168}"/>
                  </a:ext>
                </a:extLst>
              </p:cNvPr>
              <p:cNvSpPr/>
              <p:nvPr/>
            </p:nvSpPr>
            <p:spPr>
              <a:xfrm>
                <a:off x="1667368" y="2405709"/>
                <a:ext cx="6662735" cy="2668559"/>
              </a:xfrm>
              <a:prstGeom prst="roundRect">
                <a:avLst/>
              </a:prstGeom>
              <a:solidFill>
                <a:srgbClr val="C1CBCB"/>
              </a:solidFill>
              <a:ln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913BF28-F35E-3105-3F0D-59D84FE06548}"/>
                  </a:ext>
                </a:extLst>
              </p:cNvPr>
              <p:cNvSpPr/>
              <p:nvPr/>
            </p:nvSpPr>
            <p:spPr>
              <a:xfrm>
                <a:off x="1667368" y="4452171"/>
                <a:ext cx="6662735" cy="620986"/>
              </a:xfrm>
              <a:prstGeom prst="round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3" name="Graphic 12" descr="Walk with solid fill">
                <a:extLst>
                  <a:ext uri="{FF2B5EF4-FFF2-40B4-BE49-F238E27FC236}">
                    <a16:creationId xmlns:a16="http://schemas.microsoft.com/office/drawing/2014/main" id="{EE0D2C58-3976-8355-A5EF-BC12229A6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29857" y="2996722"/>
                <a:ext cx="632078" cy="632078"/>
              </a:xfrm>
              <a:prstGeom prst="rect">
                <a:avLst/>
              </a:prstGeom>
            </p:spPr>
          </p:pic>
          <p:pic>
            <p:nvPicPr>
              <p:cNvPr id="15" name="Graphic 14" descr="Wireless with solid fill">
                <a:extLst>
                  <a:ext uri="{FF2B5EF4-FFF2-40B4-BE49-F238E27FC236}">
                    <a16:creationId xmlns:a16="http://schemas.microsoft.com/office/drawing/2014/main" id="{5978969C-849F-FAA5-964F-765BF1F8B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717014">
                <a:off x="1509123" y="2646285"/>
                <a:ext cx="511418" cy="511418"/>
              </a:xfrm>
              <a:prstGeom prst="rect">
                <a:avLst/>
              </a:prstGeom>
            </p:spPr>
          </p:pic>
          <p:pic>
            <p:nvPicPr>
              <p:cNvPr id="21" name="Graphic 20" descr="Single gear with solid fill">
                <a:extLst>
                  <a:ext uri="{FF2B5EF4-FFF2-40B4-BE49-F238E27FC236}">
                    <a16:creationId xmlns:a16="http://schemas.microsoft.com/office/drawing/2014/main" id="{DD941E69-3E63-645B-DF6C-395EB07F6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84701" y="2892064"/>
                <a:ext cx="804259" cy="804259"/>
              </a:xfrm>
              <a:prstGeom prst="rect">
                <a:avLst/>
              </a:prstGeom>
            </p:spPr>
          </p:pic>
          <p:pic>
            <p:nvPicPr>
              <p:cNvPr id="22" name="Graphic 21" descr="Bank with solid fill">
                <a:extLst>
                  <a:ext uri="{FF2B5EF4-FFF2-40B4-BE49-F238E27FC236}">
                    <a16:creationId xmlns:a16="http://schemas.microsoft.com/office/drawing/2014/main" id="{E1741AB0-A89B-1F68-7A88-269A6492B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768317" y="2897106"/>
                <a:ext cx="740762" cy="740762"/>
              </a:xfrm>
              <a:prstGeom prst="rect">
                <a:avLst/>
              </a:prstGeom>
            </p:spPr>
          </p:pic>
          <p:pic>
            <p:nvPicPr>
              <p:cNvPr id="25" name="Graphic 24" descr="Network with solid fill">
                <a:extLst>
                  <a:ext uri="{FF2B5EF4-FFF2-40B4-BE49-F238E27FC236}">
                    <a16:creationId xmlns:a16="http://schemas.microsoft.com/office/drawing/2014/main" id="{0786C55D-CDE5-16C8-A73D-9E464E61F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034452" y="2904600"/>
                <a:ext cx="740762" cy="740762"/>
              </a:xfrm>
              <a:prstGeom prst="rect">
                <a:avLst/>
              </a:prstGeom>
            </p:spPr>
          </p:pic>
          <p:pic>
            <p:nvPicPr>
              <p:cNvPr id="27" name="Graphic 26" descr="Credit card with solid fill">
                <a:extLst>
                  <a:ext uri="{FF2B5EF4-FFF2-40B4-BE49-F238E27FC236}">
                    <a16:creationId xmlns:a16="http://schemas.microsoft.com/office/drawing/2014/main" id="{39741B90-A4B8-6925-BC4F-02FF6029C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217380" y="2950245"/>
                <a:ext cx="786904" cy="786904"/>
              </a:xfrm>
              <a:prstGeom prst="rect">
                <a:avLst/>
              </a:prstGeom>
            </p:spPr>
          </p:pic>
          <p:pic>
            <p:nvPicPr>
              <p:cNvPr id="29" name="Graphic 28" descr="Internet Banking with solid fill">
                <a:extLst>
                  <a:ext uri="{FF2B5EF4-FFF2-40B4-BE49-F238E27FC236}">
                    <a16:creationId xmlns:a16="http://schemas.microsoft.com/office/drawing/2014/main" id="{D5CD44AB-DA1B-15F8-5994-50ADC86E0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562167" y="2987828"/>
                <a:ext cx="649866" cy="649866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8D63E56-CFBE-1AEE-5DFA-6817B3058739}"/>
                  </a:ext>
                </a:extLst>
              </p:cNvPr>
              <p:cNvSpPr txBox="1"/>
              <p:nvPr/>
            </p:nvSpPr>
            <p:spPr>
              <a:xfrm>
                <a:off x="291177" y="3657902"/>
                <a:ext cx="1666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Coffee Consumer</a:t>
                </a:r>
                <a:endParaRPr lang="cs-CZ" sz="1400" b="1" dirty="0"/>
              </a:p>
            </p:txBody>
          </p:sp>
          <p:sp>
            <p:nvSpPr>
              <p:cNvPr id="74" name="Arrow: Pentagon 73">
                <a:extLst>
                  <a:ext uri="{FF2B5EF4-FFF2-40B4-BE49-F238E27FC236}">
                    <a16:creationId xmlns:a16="http://schemas.microsoft.com/office/drawing/2014/main" id="{4857B915-BF73-4733-6CE7-63BFF8D5FAC2}"/>
                  </a:ext>
                </a:extLst>
              </p:cNvPr>
              <p:cNvSpPr/>
              <p:nvPr/>
            </p:nvSpPr>
            <p:spPr>
              <a:xfrm>
                <a:off x="1380346" y="3227709"/>
                <a:ext cx="854059" cy="219579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Taps Card</a:t>
                </a:r>
                <a:endParaRPr lang="cs-CZ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20758C-253F-3175-C4E9-ECD8C8E0C9DC}"/>
                  </a:ext>
                </a:extLst>
              </p:cNvPr>
              <p:cNvSpPr txBox="1"/>
              <p:nvPr/>
            </p:nvSpPr>
            <p:spPr>
              <a:xfrm>
                <a:off x="2185765" y="3656519"/>
                <a:ext cx="802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Point of Sale</a:t>
                </a:r>
                <a:endParaRPr lang="cs-CZ" sz="1400" dirty="0"/>
              </a:p>
            </p:txBody>
          </p:sp>
          <p:sp>
            <p:nvSpPr>
              <p:cNvPr id="76" name="Arrow: Pentagon 75">
                <a:extLst>
                  <a:ext uri="{FF2B5EF4-FFF2-40B4-BE49-F238E27FC236}">
                    <a16:creationId xmlns:a16="http://schemas.microsoft.com/office/drawing/2014/main" id="{54DAB687-0DD6-DF08-7694-72BECEC4A091}"/>
                  </a:ext>
                </a:extLst>
              </p:cNvPr>
              <p:cNvSpPr/>
              <p:nvPr/>
            </p:nvSpPr>
            <p:spPr>
              <a:xfrm>
                <a:off x="3054904" y="3218712"/>
                <a:ext cx="438582" cy="225183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9" name="Arrow: Pentagon 78">
                <a:extLst>
                  <a:ext uri="{FF2B5EF4-FFF2-40B4-BE49-F238E27FC236}">
                    <a16:creationId xmlns:a16="http://schemas.microsoft.com/office/drawing/2014/main" id="{CB9BB42F-1703-E8E4-72C2-A5649384E550}"/>
                  </a:ext>
                </a:extLst>
              </p:cNvPr>
              <p:cNvSpPr/>
              <p:nvPr/>
            </p:nvSpPr>
            <p:spPr>
              <a:xfrm>
                <a:off x="4345573" y="3216317"/>
                <a:ext cx="438582" cy="225183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0" name="Arrow: Pentagon 79">
                <a:extLst>
                  <a:ext uri="{FF2B5EF4-FFF2-40B4-BE49-F238E27FC236}">
                    <a16:creationId xmlns:a16="http://schemas.microsoft.com/office/drawing/2014/main" id="{6CF41661-B6BA-CB50-33C8-9F0BC5DB8F20}"/>
                  </a:ext>
                </a:extLst>
              </p:cNvPr>
              <p:cNvSpPr/>
              <p:nvPr/>
            </p:nvSpPr>
            <p:spPr>
              <a:xfrm>
                <a:off x="5568719" y="3223427"/>
                <a:ext cx="438582" cy="225183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2" name="Arrow: Pentagon 81">
                <a:extLst>
                  <a:ext uri="{FF2B5EF4-FFF2-40B4-BE49-F238E27FC236}">
                    <a16:creationId xmlns:a16="http://schemas.microsoft.com/office/drawing/2014/main" id="{01E3728B-B2E9-522B-E04A-4BF07AAA62C2}"/>
                  </a:ext>
                </a:extLst>
              </p:cNvPr>
              <p:cNvSpPr/>
              <p:nvPr/>
            </p:nvSpPr>
            <p:spPr>
              <a:xfrm>
                <a:off x="6835803" y="3219289"/>
                <a:ext cx="438582" cy="225183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3" name="Arrow: Pentagon 82">
                <a:extLst>
                  <a:ext uri="{FF2B5EF4-FFF2-40B4-BE49-F238E27FC236}">
                    <a16:creationId xmlns:a16="http://schemas.microsoft.com/office/drawing/2014/main" id="{F739FB0B-7B24-5E50-8947-239DC32F3DF6}"/>
                  </a:ext>
                </a:extLst>
              </p:cNvPr>
              <p:cNvSpPr/>
              <p:nvPr/>
            </p:nvSpPr>
            <p:spPr>
              <a:xfrm>
                <a:off x="8089543" y="3216168"/>
                <a:ext cx="438582" cy="225183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5" name="Arrow: Pentagon 84">
                <a:extLst>
                  <a:ext uri="{FF2B5EF4-FFF2-40B4-BE49-F238E27FC236}">
                    <a16:creationId xmlns:a16="http://schemas.microsoft.com/office/drawing/2014/main" id="{328F2DCF-B919-376B-0699-6671B1E1710A}"/>
                  </a:ext>
                </a:extLst>
              </p:cNvPr>
              <p:cNvSpPr/>
              <p:nvPr/>
            </p:nvSpPr>
            <p:spPr>
              <a:xfrm>
                <a:off x="9180567" y="3223426"/>
                <a:ext cx="438582" cy="225183"/>
              </a:xfrm>
              <a:prstGeom prst="homePlate">
                <a:avLst/>
              </a:prstGeom>
              <a:solidFill>
                <a:srgbClr val="000000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pic>
            <p:nvPicPr>
              <p:cNvPr id="81" name="Graphic 80" descr="Bank with solid fill">
                <a:extLst>
                  <a:ext uri="{FF2B5EF4-FFF2-40B4-BE49-F238E27FC236}">
                    <a16:creationId xmlns:a16="http://schemas.microsoft.com/office/drawing/2014/main" id="{F18F885C-E28B-05B6-BBF0-2C6F6E6F7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300587" y="2902964"/>
                <a:ext cx="740762" cy="740762"/>
              </a:xfrm>
              <a:prstGeom prst="rect">
                <a:avLst/>
              </a:prstGeom>
            </p:spPr>
          </p:pic>
          <p:pic>
            <p:nvPicPr>
              <p:cNvPr id="90" name="Graphic 89" descr="Coffee with solid fill">
                <a:extLst>
                  <a:ext uri="{FF2B5EF4-FFF2-40B4-BE49-F238E27FC236}">
                    <a16:creationId xmlns:a16="http://schemas.microsoft.com/office/drawing/2014/main" id="{124AB30B-524F-8CD5-0574-B5A904C01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891070" y="3068202"/>
                <a:ext cx="246532" cy="246532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EAC6444-EB94-E660-BE89-A1AA08765225}"/>
                  </a:ext>
                </a:extLst>
              </p:cNvPr>
              <p:cNvSpPr txBox="1"/>
              <p:nvPr/>
            </p:nvSpPr>
            <p:spPr>
              <a:xfrm>
                <a:off x="3109645" y="3664035"/>
                <a:ext cx="15431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Payment Processor</a:t>
                </a:r>
                <a:endParaRPr lang="cs-CZ" sz="1400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7F64DA9-68AC-85CB-E783-FE1FC3CB0F38}"/>
                  </a:ext>
                </a:extLst>
              </p:cNvPr>
              <p:cNvSpPr txBox="1"/>
              <p:nvPr/>
            </p:nvSpPr>
            <p:spPr>
              <a:xfrm>
                <a:off x="4579103" y="3659523"/>
                <a:ext cx="1119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Acquiring Bank</a:t>
                </a:r>
                <a:endParaRPr lang="cs-CZ" sz="1400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2C4D305-D0F6-8929-D70D-146777242435}"/>
                  </a:ext>
                </a:extLst>
              </p:cNvPr>
              <p:cNvSpPr txBox="1"/>
              <p:nvPr/>
            </p:nvSpPr>
            <p:spPr>
              <a:xfrm>
                <a:off x="5845238" y="3656184"/>
                <a:ext cx="1119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Card Network</a:t>
                </a:r>
                <a:endParaRPr lang="cs-CZ" sz="14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9BA1F39-743C-BA91-B2B6-90669FE4DB4B}"/>
                  </a:ext>
                </a:extLst>
              </p:cNvPr>
              <p:cNvSpPr txBox="1"/>
              <p:nvPr/>
            </p:nvSpPr>
            <p:spPr>
              <a:xfrm>
                <a:off x="7092565" y="3662300"/>
                <a:ext cx="1119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Issuing Bank</a:t>
                </a:r>
                <a:endParaRPr lang="cs-CZ" sz="140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1133831-7DB3-3FF2-7923-BE481460004E}"/>
                  </a:ext>
                </a:extLst>
              </p:cNvPr>
              <p:cNvSpPr/>
              <p:nvPr/>
            </p:nvSpPr>
            <p:spPr>
              <a:xfrm>
                <a:off x="1667367" y="4449468"/>
                <a:ext cx="6662735" cy="499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D136536-A1EC-DF0A-811F-C2A6580C6C47}"/>
                  </a:ext>
                </a:extLst>
              </p:cNvPr>
              <p:cNvSpPr txBox="1"/>
              <p:nvPr/>
            </p:nvSpPr>
            <p:spPr>
              <a:xfrm>
                <a:off x="8330104" y="3659359"/>
                <a:ext cx="1119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Merchant Account</a:t>
                </a:r>
                <a:endParaRPr lang="cs-CZ" sz="1400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A467657-EB99-FD7C-030F-535FF2768269}"/>
                  </a:ext>
                </a:extLst>
              </p:cNvPr>
              <p:cNvSpPr txBox="1"/>
              <p:nvPr/>
            </p:nvSpPr>
            <p:spPr>
              <a:xfrm>
                <a:off x="9441224" y="3673404"/>
                <a:ext cx="1119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Coffee Shop</a:t>
                </a:r>
                <a:endParaRPr lang="cs-CZ" sz="14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0174D1-EE1D-E576-E57C-CB0B053C303E}"/>
                  </a:ext>
                </a:extLst>
              </p:cNvPr>
              <p:cNvSpPr txBox="1"/>
              <p:nvPr/>
            </p:nvSpPr>
            <p:spPr>
              <a:xfrm>
                <a:off x="2562218" y="4613449"/>
                <a:ext cx="53059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EE4F46"/>
                    </a:solidFill>
                  </a:rPr>
                  <a:t>Time:</a:t>
                </a:r>
                <a:r>
                  <a:rPr lang="en-GB" sz="1400" b="1" dirty="0"/>
                  <a:t> 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1-3 days,</a:t>
                </a:r>
                <a:r>
                  <a:rPr lang="en-GB" sz="1400" b="1" dirty="0"/>
                  <a:t> </a:t>
                </a:r>
                <a:r>
                  <a:rPr lang="en-GB" sz="1400" b="1" dirty="0">
                    <a:solidFill>
                      <a:srgbClr val="EE4F46"/>
                    </a:solidFill>
                  </a:rPr>
                  <a:t>Cost:</a:t>
                </a:r>
                <a:r>
                  <a:rPr lang="en-GB" sz="1400" b="1" dirty="0"/>
                  <a:t> 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$0.30 per $2 coffee</a:t>
                </a:r>
                <a:endParaRPr lang="cs-CZ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AAAD73A-EFE9-44EB-6E06-ED7116E53C44}"/>
                </a:ext>
              </a:extLst>
            </p:cNvPr>
            <p:cNvSpPr txBox="1"/>
            <p:nvPr/>
          </p:nvSpPr>
          <p:spPr>
            <a:xfrm>
              <a:off x="3168116" y="2713883"/>
              <a:ext cx="154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0</a:t>
              </a:r>
              <a:r>
                <a:rPr lang="en-GB" sz="1400" dirty="0"/>
                <a:t>.5% + $.10</a:t>
              </a:r>
              <a:endParaRPr lang="cs-CZ" sz="14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65025A2-7CA8-081A-C16D-2FCCF2B73411}"/>
                </a:ext>
              </a:extLst>
            </p:cNvPr>
            <p:cNvSpPr txBox="1"/>
            <p:nvPr/>
          </p:nvSpPr>
          <p:spPr>
            <a:xfrm>
              <a:off x="5633247" y="2720996"/>
              <a:ext cx="154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0</a:t>
              </a:r>
              <a:r>
                <a:rPr lang="en-GB" sz="1400" dirty="0"/>
                <a:t>.14% + $.03</a:t>
              </a:r>
              <a:endParaRPr lang="cs-CZ" sz="14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ECC3D5F-52FE-F9E8-BFD4-D198F73E7380}"/>
                </a:ext>
              </a:extLst>
            </p:cNvPr>
            <p:cNvSpPr txBox="1"/>
            <p:nvPr/>
          </p:nvSpPr>
          <p:spPr>
            <a:xfrm>
              <a:off x="6899382" y="2709788"/>
              <a:ext cx="154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2.4% + $.10</a:t>
              </a:r>
              <a:endParaRPr lang="cs-CZ" sz="1400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6AF63AA-371F-FD48-064B-B15E9ED23BF0}"/>
                </a:ext>
              </a:extLst>
            </p:cNvPr>
            <p:cNvSpPr/>
            <p:nvPr/>
          </p:nvSpPr>
          <p:spPr>
            <a:xfrm>
              <a:off x="3404681" y="2693368"/>
              <a:ext cx="1050587" cy="307776"/>
            </a:xfrm>
            <a:prstGeom prst="rect">
              <a:avLst/>
            </a:prstGeom>
            <a:noFill/>
            <a:ln>
              <a:solidFill>
                <a:srgbClr val="C1CB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1FB3703-2487-196C-B138-E09B2B478F48}"/>
                </a:ext>
              </a:extLst>
            </p:cNvPr>
            <p:cNvSpPr/>
            <p:nvPr/>
          </p:nvSpPr>
          <p:spPr>
            <a:xfrm>
              <a:off x="5848795" y="2689348"/>
              <a:ext cx="1115633" cy="307776"/>
            </a:xfrm>
            <a:prstGeom prst="rect">
              <a:avLst/>
            </a:prstGeom>
            <a:noFill/>
            <a:ln>
              <a:solidFill>
                <a:srgbClr val="C1CB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FD04991-43D4-EBBA-ED86-24FB049B532D}"/>
                </a:ext>
              </a:extLst>
            </p:cNvPr>
            <p:cNvSpPr/>
            <p:nvPr/>
          </p:nvSpPr>
          <p:spPr>
            <a:xfrm>
              <a:off x="7130251" y="2696001"/>
              <a:ext cx="1115633" cy="307776"/>
            </a:xfrm>
            <a:prstGeom prst="rect">
              <a:avLst/>
            </a:prstGeom>
            <a:noFill/>
            <a:ln>
              <a:solidFill>
                <a:srgbClr val="C1CB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0E6A944-BBE5-E65A-905C-F1E1FEEB144B}"/>
                </a:ext>
              </a:extLst>
            </p:cNvPr>
            <p:cNvCxnSpPr>
              <a:cxnSpLocks/>
            </p:cNvCxnSpPr>
            <p:nvPr/>
          </p:nvCxnSpPr>
          <p:spPr>
            <a:xfrm>
              <a:off x="3881336" y="3008825"/>
              <a:ext cx="0" cy="621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9F5A85-3644-FF1E-BFC3-ABD6F20E54B5}"/>
                </a:ext>
              </a:extLst>
            </p:cNvPr>
            <p:cNvCxnSpPr>
              <a:cxnSpLocks/>
            </p:cNvCxnSpPr>
            <p:nvPr/>
          </p:nvCxnSpPr>
          <p:spPr>
            <a:xfrm>
              <a:off x="6387830" y="2997124"/>
              <a:ext cx="0" cy="621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7FB8A63-F0C0-F4E6-9999-6608089F2052}"/>
                </a:ext>
              </a:extLst>
            </p:cNvPr>
            <p:cNvCxnSpPr>
              <a:cxnSpLocks/>
            </p:cNvCxnSpPr>
            <p:nvPr/>
          </p:nvCxnSpPr>
          <p:spPr>
            <a:xfrm>
              <a:off x="7678366" y="3008825"/>
              <a:ext cx="0" cy="621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D284271-8765-6082-2556-4B17D19AB6FF}"/>
                </a:ext>
              </a:extLst>
            </p:cNvPr>
            <p:cNvCxnSpPr>
              <a:cxnSpLocks/>
            </p:cNvCxnSpPr>
            <p:nvPr/>
          </p:nvCxnSpPr>
          <p:spPr>
            <a:xfrm>
              <a:off x="2620586" y="3365340"/>
              <a:ext cx="2518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27CC32E-F582-B638-37E0-0146CA3C6C89}"/>
                </a:ext>
              </a:extLst>
            </p:cNvPr>
            <p:cNvCxnSpPr>
              <a:cxnSpLocks/>
            </p:cNvCxnSpPr>
            <p:nvPr/>
          </p:nvCxnSpPr>
          <p:spPr>
            <a:xfrm>
              <a:off x="2620586" y="3365340"/>
              <a:ext cx="0" cy="275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92C2230-8102-19C8-BB13-D2D69E463856}"/>
                </a:ext>
              </a:extLst>
            </p:cNvPr>
            <p:cNvCxnSpPr>
              <a:cxnSpLocks/>
            </p:cNvCxnSpPr>
            <p:nvPr/>
          </p:nvCxnSpPr>
          <p:spPr>
            <a:xfrm>
              <a:off x="5138698" y="3365340"/>
              <a:ext cx="0" cy="275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Zástupný obsah 4">
            <a:extLst>
              <a:ext uri="{FF2B5EF4-FFF2-40B4-BE49-F238E27FC236}">
                <a16:creationId xmlns:a16="http://schemas.microsoft.com/office/drawing/2014/main" id="{0F4D738B-534F-6792-E469-0D91DB85D3FB}"/>
              </a:ext>
            </a:extLst>
          </p:cNvPr>
          <p:cNvSpPr txBox="1">
            <a:spLocks/>
          </p:cNvSpPr>
          <p:nvPr/>
        </p:nvSpPr>
        <p:spPr>
          <a:xfrm>
            <a:off x="782840" y="1698244"/>
            <a:ext cx="8215245" cy="18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2400" b="1" dirty="0"/>
              <a:t>Platba kartou v kavárně</a:t>
            </a:r>
            <a:endParaRPr lang="cs-CZ" sz="1200" b="1" i="1" dirty="0"/>
          </a:p>
        </p:txBody>
      </p:sp>
    </p:spTree>
    <p:extLst>
      <p:ext uri="{BB962C8B-B14F-4D97-AF65-F5344CB8AC3E}">
        <p14:creationId xmlns:p14="http://schemas.microsoft.com/office/powerpoint/2010/main" val="364907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0C976-4337-2CDD-3140-0CE318A2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DF2E0D8-CC46-3819-14B6-0EEBC784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12A539-7F60-48A0-159E-371B1CDD82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rmAutofit/>
          </a:bodyPr>
          <a:lstStyle/>
          <a:p>
            <a:r>
              <a:rPr lang="cs-CZ" sz="700" b="0" noProof="0" dirty="0"/>
              <a:t>Zdroj: Visa, a16z</a:t>
            </a:r>
            <a:endParaRPr lang="en-US" sz="700" b="0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F2B4559-3F6D-B344-044D-C3901C141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WOOD </a:t>
            </a:r>
            <a:r>
              <a:rPr lang="en-US" dirty="0"/>
              <a:t>&amp; C</a:t>
            </a:r>
            <a:r>
              <a:rPr lang="cs-CZ" dirty="0" err="1"/>
              <a:t>ompany</a:t>
            </a:r>
            <a:r>
              <a:rPr lang="en-US" dirty="0"/>
              <a:t> B</a:t>
            </a:r>
            <a:r>
              <a:rPr lang="cs-CZ" dirty="0" err="1"/>
              <a:t>lockchain</a:t>
            </a:r>
            <a:r>
              <a:rPr lang="en-US" dirty="0"/>
              <a:t>+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35CF2E4-BA04-4B0B-E896-CB5C7F8E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Stablecoiny: budoucnost plateb</a:t>
            </a: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811E7784-FC99-8D9B-4BC1-E3C263F785A6}"/>
              </a:ext>
            </a:extLst>
          </p:cNvPr>
          <p:cNvSpPr txBox="1">
            <a:spLocks/>
          </p:cNvSpPr>
          <p:nvPr/>
        </p:nvSpPr>
        <p:spPr>
          <a:xfrm>
            <a:off x="782840" y="1698244"/>
            <a:ext cx="6618605" cy="18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GB" sz="2400" b="1" dirty="0"/>
              <a:t>B2B </a:t>
            </a:r>
            <a:r>
              <a:rPr lang="cs-CZ" sz="2400" b="1" dirty="0"/>
              <a:t>platba</a:t>
            </a:r>
            <a:r>
              <a:rPr lang="en-GB" sz="2400" b="1" dirty="0"/>
              <a:t> </a:t>
            </a:r>
            <a:r>
              <a:rPr lang="en-GB" sz="2400" b="1" dirty="0" err="1"/>
              <a:t>Mexi</a:t>
            </a:r>
            <a:r>
              <a:rPr lang="cs-CZ" sz="2400" b="1" dirty="0"/>
              <a:t>k</a:t>
            </a:r>
            <a:r>
              <a:rPr lang="en-GB" sz="2400" b="1" dirty="0"/>
              <a:t>o </a:t>
            </a:r>
            <a:r>
              <a:rPr lang="cs-CZ" sz="2400" b="1" dirty="0"/>
              <a:t>-</a:t>
            </a:r>
            <a:r>
              <a:rPr lang="en-GB" sz="2400" b="1" dirty="0"/>
              <a:t> Vietnam</a:t>
            </a:r>
            <a:endParaRPr lang="cs-CZ" sz="1200" b="1" i="1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81EAD6E-B7FE-DEC0-D052-C5ACAF8A0F0E}"/>
              </a:ext>
            </a:extLst>
          </p:cNvPr>
          <p:cNvGrpSpPr/>
          <p:nvPr/>
        </p:nvGrpSpPr>
        <p:grpSpPr>
          <a:xfrm>
            <a:off x="318415" y="2504123"/>
            <a:ext cx="9943216" cy="2570145"/>
            <a:chOff x="318415" y="2504123"/>
            <a:chExt cx="9943216" cy="257014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1337BD7-6E7E-A198-170F-FFD15E517C41}"/>
                </a:ext>
              </a:extLst>
            </p:cNvPr>
            <p:cNvSpPr/>
            <p:nvPr/>
          </p:nvSpPr>
          <p:spPr>
            <a:xfrm>
              <a:off x="1941292" y="2601558"/>
              <a:ext cx="6566446" cy="2472710"/>
            </a:xfrm>
            <a:prstGeom prst="roundRect">
              <a:avLst/>
            </a:prstGeom>
            <a:solidFill>
              <a:srgbClr val="C1CBCB"/>
            </a:solidFill>
            <a:ln>
              <a:solidFill>
                <a:srgbClr val="C1CB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4922E3E-7EFE-AC17-C872-1782378F443F}"/>
                </a:ext>
              </a:extLst>
            </p:cNvPr>
            <p:cNvSpPr/>
            <p:nvPr/>
          </p:nvSpPr>
          <p:spPr>
            <a:xfrm>
              <a:off x="3541858" y="2698684"/>
              <a:ext cx="3346622" cy="2375584"/>
            </a:xfrm>
            <a:prstGeom prst="roundRect">
              <a:avLst/>
            </a:prstGeom>
            <a:solidFill>
              <a:srgbClr val="711858"/>
            </a:solidFill>
            <a:ln>
              <a:solidFill>
                <a:srgbClr val="8A248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2B48671-D389-44D1-8278-27612ADA1DC9}"/>
                </a:ext>
              </a:extLst>
            </p:cNvPr>
            <p:cNvGrpSpPr/>
            <p:nvPr/>
          </p:nvGrpSpPr>
          <p:grpSpPr>
            <a:xfrm>
              <a:off x="318415" y="2504123"/>
              <a:ext cx="9943216" cy="1689481"/>
              <a:chOff x="535699" y="2504123"/>
              <a:chExt cx="9943216" cy="1689481"/>
            </a:xfrm>
          </p:grpSpPr>
          <p:pic>
            <p:nvPicPr>
              <p:cNvPr id="9" name="Graphic 8" descr="Shirt with solid fill">
                <a:extLst>
                  <a:ext uri="{FF2B5EF4-FFF2-40B4-BE49-F238E27FC236}">
                    <a16:creationId xmlns:a16="http://schemas.microsoft.com/office/drawing/2014/main" id="{766BB534-8B77-923E-72C6-2D82DFAA4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0124" y="2931992"/>
                <a:ext cx="740762" cy="730972"/>
              </a:xfrm>
              <a:prstGeom prst="rect">
                <a:avLst/>
              </a:prstGeom>
            </p:spPr>
          </p:pic>
          <p:pic>
            <p:nvPicPr>
              <p:cNvPr id="13" name="Graphic 12" descr="Bank with solid fill">
                <a:extLst>
                  <a:ext uri="{FF2B5EF4-FFF2-40B4-BE49-F238E27FC236}">
                    <a16:creationId xmlns:a16="http://schemas.microsoft.com/office/drawing/2014/main" id="{073BF125-D032-D6DF-46B0-48E79732C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83905" y="2913150"/>
                <a:ext cx="740762" cy="740762"/>
              </a:xfrm>
              <a:prstGeom prst="rect">
                <a:avLst/>
              </a:prstGeom>
            </p:spPr>
          </p:pic>
          <p:pic>
            <p:nvPicPr>
              <p:cNvPr id="19" name="Graphic 18" descr="Alterations &amp; Tailoring with solid fill">
                <a:extLst>
                  <a:ext uri="{FF2B5EF4-FFF2-40B4-BE49-F238E27FC236}">
                    <a16:creationId xmlns:a16="http://schemas.microsoft.com/office/drawing/2014/main" id="{7576D9FA-0AFE-D590-D562-A4FD41374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249136" y="2956780"/>
                <a:ext cx="740763" cy="740763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108837-E914-7253-B11F-4F81F912CC80}"/>
                  </a:ext>
                </a:extLst>
              </p:cNvPr>
              <p:cNvSpPr txBox="1"/>
              <p:nvPr/>
            </p:nvSpPr>
            <p:spPr>
              <a:xfrm>
                <a:off x="547373" y="3657902"/>
                <a:ext cx="1666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Garment Manufacturer</a:t>
                </a:r>
                <a:endParaRPr lang="cs-CZ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536F6B-0119-F243-AE32-7476D2E21FFD}"/>
                  </a:ext>
                </a:extLst>
              </p:cNvPr>
              <p:cNvSpPr txBox="1"/>
              <p:nvPr/>
            </p:nvSpPr>
            <p:spPr>
              <a:xfrm>
                <a:off x="535699" y="2504433"/>
                <a:ext cx="1666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Mexico</a:t>
                </a:r>
                <a:endParaRPr lang="cs-CZ" sz="1600" b="1" dirty="0"/>
              </a:p>
            </p:txBody>
          </p:sp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17B7D653-7297-4785-4281-20403E5DA6D8}"/>
                  </a:ext>
                </a:extLst>
              </p:cNvPr>
              <p:cNvSpPr/>
              <p:nvPr/>
            </p:nvSpPr>
            <p:spPr>
              <a:xfrm>
                <a:off x="1831098" y="3227710"/>
                <a:ext cx="741680" cy="203200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MXN</a:t>
                </a:r>
                <a:endParaRPr lang="cs-CZ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A68FD332-3423-B4F5-D269-069689E5101F}"/>
                  </a:ext>
                </a:extLst>
              </p:cNvPr>
              <p:cNvSpPr/>
              <p:nvPr/>
            </p:nvSpPr>
            <p:spPr>
              <a:xfrm>
                <a:off x="3426350" y="3223508"/>
                <a:ext cx="741680" cy="203200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MXN</a:t>
                </a:r>
                <a:endParaRPr lang="cs-CZ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FAC2922F-47CB-4AE5-29C1-8FA68CD66CBC}"/>
                  </a:ext>
                </a:extLst>
              </p:cNvPr>
              <p:cNvSpPr/>
              <p:nvPr/>
            </p:nvSpPr>
            <p:spPr>
              <a:xfrm>
                <a:off x="5097226" y="3219930"/>
                <a:ext cx="741680" cy="203200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USD</a:t>
                </a:r>
                <a:endParaRPr lang="cs-CZ" dirty="0"/>
              </a:p>
            </p:txBody>
          </p:sp>
          <p:sp>
            <p:nvSpPr>
              <p:cNvPr id="27" name="Arrow: Pentagon 26">
                <a:extLst>
                  <a:ext uri="{FF2B5EF4-FFF2-40B4-BE49-F238E27FC236}">
                    <a16:creationId xmlns:a16="http://schemas.microsoft.com/office/drawing/2014/main" id="{3AF8BE14-D056-D2C1-E609-8F0E8D7B869C}"/>
                  </a:ext>
                </a:extLst>
              </p:cNvPr>
              <p:cNvSpPr/>
              <p:nvPr/>
            </p:nvSpPr>
            <p:spPr>
              <a:xfrm>
                <a:off x="6759701" y="3217053"/>
                <a:ext cx="741680" cy="203200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VND</a:t>
                </a:r>
                <a:endParaRPr lang="cs-CZ" dirty="0"/>
              </a:p>
            </p:txBody>
          </p:sp>
          <p:sp>
            <p:nvSpPr>
              <p:cNvPr id="28" name="Arrow: Pentagon 27">
                <a:extLst>
                  <a:ext uri="{FF2B5EF4-FFF2-40B4-BE49-F238E27FC236}">
                    <a16:creationId xmlns:a16="http://schemas.microsoft.com/office/drawing/2014/main" id="{B3671EF3-4E14-9122-DCC7-01831E0D62A2}"/>
                  </a:ext>
                </a:extLst>
              </p:cNvPr>
              <p:cNvSpPr/>
              <p:nvPr/>
            </p:nvSpPr>
            <p:spPr>
              <a:xfrm>
                <a:off x="8419802" y="3217053"/>
                <a:ext cx="741680" cy="203200"/>
              </a:xfrm>
              <a:prstGeom prst="homePlate">
                <a:avLst/>
              </a:prstGeom>
              <a:solidFill>
                <a:srgbClr val="000000"/>
              </a:solidFill>
              <a:ln w="19050">
                <a:solidFill>
                  <a:srgbClr val="C1CBC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VND</a:t>
                </a:r>
                <a:endParaRPr lang="cs-CZ" dirty="0"/>
              </a:p>
            </p:txBody>
          </p:sp>
          <p:pic>
            <p:nvPicPr>
              <p:cNvPr id="38" name="Graphic 37" descr="Bank with solid fill">
                <a:extLst>
                  <a:ext uri="{FF2B5EF4-FFF2-40B4-BE49-F238E27FC236}">
                    <a16:creationId xmlns:a16="http://schemas.microsoft.com/office/drawing/2014/main" id="{D2F923A1-212B-8D5B-A319-2F91D1435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00690" y="2913150"/>
                <a:ext cx="740762" cy="740762"/>
              </a:xfrm>
              <a:prstGeom prst="rect">
                <a:avLst/>
              </a:prstGeom>
            </p:spPr>
          </p:pic>
          <p:pic>
            <p:nvPicPr>
              <p:cNvPr id="39" name="Graphic 38" descr="Bank with solid fill">
                <a:extLst>
                  <a:ext uri="{FF2B5EF4-FFF2-40B4-BE49-F238E27FC236}">
                    <a16:creationId xmlns:a16="http://schemas.microsoft.com/office/drawing/2014/main" id="{1A7C35F4-D1BF-81B0-3888-49A77CC64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262247" y="2913150"/>
                <a:ext cx="740762" cy="740762"/>
              </a:xfrm>
              <a:prstGeom prst="rect">
                <a:avLst/>
              </a:prstGeom>
            </p:spPr>
          </p:pic>
          <p:pic>
            <p:nvPicPr>
              <p:cNvPr id="40" name="Graphic 39" descr="Bank with solid fill">
                <a:extLst>
                  <a:ext uri="{FF2B5EF4-FFF2-40B4-BE49-F238E27FC236}">
                    <a16:creationId xmlns:a16="http://schemas.microsoft.com/office/drawing/2014/main" id="{11146DB1-1418-CA6F-F480-7E5C41E35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23804" y="2917647"/>
                <a:ext cx="740762" cy="740762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60E976-EF79-1C72-87B6-9CAC9AEE163F}"/>
                  </a:ext>
                </a:extLst>
              </p:cNvPr>
              <p:cNvSpPr txBox="1"/>
              <p:nvPr/>
            </p:nvSpPr>
            <p:spPr>
              <a:xfrm>
                <a:off x="7465169" y="3663605"/>
                <a:ext cx="985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Local Bank</a:t>
                </a:r>
                <a:endParaRPr lang="cs-CZ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3BB9A59-677F-2765-99D5-BF229976AC00}"/>
                  </a:ext>
                </a:extLst>
              </p:cNvPr>
              <p:cNvSpPr txBox="1"/>
              <p:nvPr/>
            </p:nvSpPr>
            <p:spPr>
              <a:xfrm>
                <a:off x="2467816" y="3665154"/>
                <a:ext cx="985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Local Bank</a:t>
                </a:r>
                <a:endParaRPr lang="cs-CZ" sz="14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A331D8-3700-0744-C793-6CAD01DFFB5E}"/>
                  </a:ext>
                </a:extLst>
              </p:cNvPr>
              <p:cNvSpPr txBox="1"/>
              <p:nvPr/>
            </p:nvSpPr>
            <p:spPr>
              <a:xfrm>
                <a:off x="3832572" y="3664048"/>
                <a:ext cx="1608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Correspondent Bank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9B6A98-E513-E557-3323-9E5D65E98F52}"/>
                  </a:ext>
                </a:extLst>
              </p:cNvPr>
              <p:cNvSpPr txBox="1"/>
              <p:nvPr/>
            </p:nvSpPr>
            <p:spPr>
              <a:xfrm>
                <a:off x="5485870" y="3670384"/>
                <a:ext cx="1608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Correspondent Bank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B31240-5DFA-6E9D-9C5C-9FBF9143ACE8}"/>
                  </a:ext>
                </a:extLst>
              </p:cNvPr>
              <p:cNvSpPr txBox="1"/>
              <p:nvPr/>
            </p:nvSpPr>
            <p:spPr>
              <a:xfrm>
                <a:off x="8781589" y="3659404"/>
                <a:ext cx="1608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Textile Manufacturer</a:t>
                </a:r>
                <a:endParaRPr lang="cs-CZ" sz="14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FEFBFA-BDF8-32CF-5021-6B806F687F67}"/>
                  </a:ext>
                </a:extLst>
              </p:cNvPr>
              <p:cNvSpPr txBox="1"/>
              <p:nvPr/>
            </p:nvSpPr>
            <p:spPr>
              <a:xfrm>
                <a:off x="8812676" y="2504123"/>
                <a:ext cx="1666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Vietnam</a:t>
                </a:r>
                <a:endParaRPr lang="cs-CZ" sz="1600" b="1" dirty="0"/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72FADF8-BB88-25FF-71D1-680299D5A4AD}"/>
                </a:ext>
              </a:extLst>
            </p:cNvPr>
            <p:cNvSpPr/>
            <p:nvPr/>
          </p:nvSpPr>
          <p:spPr>
            <a:xfrm>
              <a:off x="1950345" y="4452185"/>
              <a:ext cx="6557392" cy="38517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AC25F83-2B7C-5CF7-173B-B228322ED8BE}"/>
                </a:ext>
              </a:extLst>
            </p:cNvPr>
            <p:cNvSpPr/>
            <p:nvPr/>
          </p:nvSpPr>
          <p:spPr>
            <a:xfrm>
              <a:off x="1941976" y="4452171"/>
              <a:ext cx="6565761" cy="620986"/>
            </a:xfrm>
            <a:prstGeom prst="round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B29C6E6-A6C6-1CC2-B281-182F5130A393}"/>
                </a:ext>
              </a:extLst>
            </p:cNvPr>
            <p:cNvSpPr txBox="1"/>
            <p:nvPr/>
          </p:nvSpPr>
          <p:spPr>
            <a:xfrm>
              <a:off x="2562218" y="4623178"/>
              <a:ext cx="5305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EE4F46"/>
                  </a:solidFill>
                </a:rPr>
                <a:t>Time:</a:t>
              </a:r>
              <a:r>
                <a:rPr lang="en-GB" sz="1400" b="1" dirty="0"/>
                <a:t> </a:t>
              </a:r>
              <a:r>
                <a:rPr lang="en-GB" sz="1400" b="1" dirty="0">
                  <a:solidFill>
                    <a:schemeClr val="bg1"/>
                  </a:solidFill>
                </a:rPr>
                <a:t>3-7 days,</a:t>
              </a:r>
              <a:r>
                <a:rPr lang="en-GB" sz="1400" b="1" dirty="0"/>
                <a:t> </a:t>
              </a:r>
              <a:r>
                <a:rPr lang="en-GB" sz="1400" b="1" dirty="0">
                  <a:solidFill>
                    <a:srgbClr val="EE4F46"/>
                  </a:solidFill>
                </a:rPr>
                <a:t>Cost:</a:t>
              </a:r>
              <a:r>
                <a:rPr lang="en-GB" sz="1400" b="1" dirty="0"/>
                <a:t> </a:t>
              </a:r>
              <a:r>
                <a:rPr lang="en-GB" sz="1400" b="1" dirty="0">
                  <a:solidFill>
                    <a:schemeClr val="bg1"/>
                  </a:solidFill>
                </a:rPr>
                <a:t>$14-$150 per $1000</a:t>
              </a:r>
              <a:endParaRPr lang="cs-CZ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83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50B82-5F3F-2871-B94C-27034536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A69885-3C2E-D145-1255-B6EA2E41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1E095B-BBDA-9BCE-9EEE-FF7150902C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rmAutofit/>
          </a:bodyPr>
          <a:lstStyle/>
          <a:p>
            <a:r>
              <a:rPr lang="cs-CZ" sz="700" b="0" noProof="0" dirty="0"/>
              <a:t>Zdroj: Visa, a16z</a:t>
            </a:r>
            <a:endParaRPr lang="en-US" sz="700" b="0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292649-3469-A310-95AE-D21D20727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403349"/>
            <a:ext cx="4932363" cy="1779333"/>
          </a:xfr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1200" b="1" dirty="0"/>
              <a:t>Co je </a:t>
            </a:r>
            <a:r>
              <a:rPr lang="cs-CZ" sz="1200" b="1" dirty="0" err="1"/>
              <a:t>stablecoin</a:t>
            </a:r>
            <a:r>
              <a:rPr lang="cs-CZ" sz="1200" b="1" dirty="0"/>
              <a:t>?</a:t>
            </a:r>
            <a:endParaRPr lang="cs-CZ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Platební styk vždy využívá nejvhodnější dostupné technologie: </a:t>
            </a:r>
            <a:br>
              <a:rPr lang="cs-CZ" dirty="0"/>
            </a:br>
            <a:r>
              <a:rPr lang="cs-CZ" b="1" i="1" dirty="0"/>
              <a:t>mince – bankovky – SWIFT – blockchain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Stablecoin je zkrátka státní měna na blockchainu, např. </a:t>
            </a:r>
            <a:r>
              <a:rPr lang="cs-CZ" b="1" dirty="0"/>
              <a:t>CZK, USD, EUR </a:t>
            </a:r>
            <a:r>
              <a:rPr lang="cs-CZ" dirty="0"/>
              <a:t>apod.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Blockchain je nejlepší dostupnou technologií ze tří hlavních důvodů:</a:t>
            </a:r>
          </a:p>
          <a:p>
            <a:pPr marL="351450" lvl="1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Levnější</a:t>
            </a:r>
            <a:r>
              <a:rPr lang="cs-CZ" dirty="0"/>
              <a:t> – transakce za &lt; 0,01 USD nehledě na velikosti</a:t>
            </a:r>
          </a:p>
          <a:p>
            <a:pPr marL="351450" lvl="1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Rychlejší</a:t>
            </a:r>
            <a:r>
              <a:rPr lang="cs-CZ" dirty="0"/>
              <a:t> – globální platby s okamžitým vypořádáním 24/7</a:t>
            </a:r>
          </a:p>
          <a:p>
            <a:pPr marL="351450" lvl="1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Snadnější</a:t>
            </a:r>
            <a:r>
              <a:rPr lang="cs-CZ" dirty="0"/>
              <a:t> – Stejně snadné jako odeslat zprávu na WhatsApp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B05C305-2C16-C40C-4B22-4AA1E657D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Stablecoiny indikují zrod plateb 21. století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8EB663F-2D48-C516-C998-B1D42B391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WOOD </a:t>
            </a:r>
            <a:r>
              <a:rPr lang="en-US" dirty="0"/>
              <a:t>&amp; C</a:t>
            </a:r>
            <a:r>
              <a:rPr lang="cs-CZ" dirty="0" err="1"/>
              <a:t>ompany</a:t>
            </a:r>
            <a:r>
              <a:rPr lang="en-US" dirty="0"/>
              <a:t> B</a:t>
            </a:r>
            <a:r>
              <a:rPr lang="cs-CZ" dirty="0" err="1"/>
              <a:t>lockchain</a:t>
            </a:r>
            <a:r>
              <a:rPr lang="en-US" dirty="0"/>
              <a:t>+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9D1479CB-7796-42CA-0C7B-8882568A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Běžný platební styk skrze blockchain</a:t>
            </a: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DC801E50-A957-FEA2-666C-CE03EE3639B1}"/>
              </a:ext>
            </a:extLst>
          </p:cNvPr>
          <p:cNvSpPr txBox="1">
            <a:spLocks/>
          </p:cNvSpPr>
          <p:nvPr/>
        </p:nvSpPr>
        <p:spPr>
          <a:xfrm>
            <a:off x="5489572" y="1403349"/>
            <a:ext cx="4932363" cy="80470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1200" b="1" dirty="0"/>
              <a:t>Brána on-</a:t>
            </a:r>
            <a:r>
              <a:rPr lang="cs-CZ" sz="1200" b="1" dirty="0" err="1"/>
              <a:t>chain</a:t>
            </a:r>
            <a:endParaRPr lang="cs-CZ" sz="1200" b="1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Objem stablecoinu v oběhu je známkou robustnosti trhu digitálních aktiv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Stablecoiny</a:t>
            </a:r>
            <a:r>
              <a:rPr lang="cs-CZ" dirty="0"/>
              <a:t> jsou pro běžné i institucionální uživatele branou ke globálnímu finančnímu trhu, likviditě a službám (zajištěné půjčky atd.)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B4DFA042-33B5-5DFA-764A-B3C4232748DB}"/>
              </a:ext>
            </a:extLst>
          </p:cNvPr>
          <p:cNvCxnSpPr>
            <a:cxnSpLocks/>
          </p:cNvCxnSpPr>
          <p:nvPr/>
        </p:nvCxnSpPr>
        <p:spPr>
          <a:xfrm>
            <a:off x="5489572" y="2627040"/>
            <a:ext cx="3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4E44F91D-D09D-AF93-9D36-69589C2D8A61}"/>
              </a:ext>
            </a:extLst>
          </p:cNvPr>
          <p:cNvSpPr txBox="1">
            <a:spLocks/>
          </p:cNvSpPr>
          <p:nvPr/>
        </p:nvSpPr>
        <p:spPr>
          <a:xfrm>
            <a:off x="269875" y="3699720"/>
            <a:ext cx="4932363" cy="56105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1200" b="1" dirty="0"/>
              <a:t>Potenciál pro maloobchod zásadně zvýšit čisté marže </a:t>
            </a:r>
          </a:p>
          <a:p>
            <a:pPr marL="228600" indent="-22860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Obchodníci mohou využíváním </a:t>
            </a:r>
            <a:r>
              <a:rPr lang="cs-CZ" dirty="0" err="1"/>
              <a:t>stablecoinů</a:t>
            </a:r>
            <a:r>
              <a:rPr lang="cs-CZ" dirty="0"/>
              <a:t> </a:t>
            </a:r>
            <a:r>
              <a:rPr lang="cs-CZ" b="1" dirty="0"/>
              <a:t>ušetřit desítky miliard dolarů </a:t>
            </a:r>
            <a:r>
              <a:rPr lang="cs-CZ" dirty="0"/>
              <a:t>ročně na transakčních poplatcích, zejména v </a:t>
            </a:r>
            <a:r>
              <a:rPr lang="cs-CZ" dirty="0" err="1"/>
              <a:t>nízkomaržovém</a:t>
            </a:r>
            <a:r>
              <a:rPr lang="cs-CZ" dirty="0"/>
              <a:t> odvětví, viz. níže</a:t>
            </a:r>
          </a:p>
        </p:txBody>
      </p:sp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B6EBCAFC-8BDD-7ABC-CBB9-B0CFFAF03D5E}"/>
              </a:ext>
            </a:extLst>
          </p:cNvPr>
          <p:cNvCxnSpPr>
            <a:cxnSpLocks/>
          </p:cNvCxnSpPr>
          <p:nvPr/>
        </p:nvCxnSpPr>
        <p:spPr>
          <a:xfrm>
            <a:off x="269875" y="3576962"/>
            <a:ext cx="3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D63F21F2-6AFB-E456-6F7A-2FD70A8CFD7D}"/>
              </a:ext>
            </a:extLst>
          </p:cNvPr>
          <p:cNvGraphicFramePr>
            <a:graphicFrameLocks noGrp="1"/>
          </p:cNvGraphicFramePr>
          <p:nvPr/>
        </p:nvGraphicFramePr>
        <p:xfrm>
          <a:off x="269873" y="4428326"/>
          <a:ext cx="4932363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69">
                  <a:extLst>
                    <a:ext uri="{9D8B030D-6E8A-4147-A177-3AD203B41FA5}">
                      <a16:colId xmlns:a16="http://schemas.microsoft.com/office/drawing/2014/main" val="1837758019"/>
                    </a:ext>
                  </a:extLst>
                </a:gridCol>
                <a:gridCol w="1023698">
                  <a:extLst>
                    <a:ext uri="{9D8B030D-6E8A-4147-A177-3AD203B41FA5}">
                      <a16:colId xmlns:a16="http://schemas.microsoft.com/office/drawing/2014/main" val="3213803837"/>
                    </a:ext>
                  </a:extLst>
                </a:gridCol>
                <a:gridCol w="1023698">
                  <a:extLst>
                    <a:ext uri="{9D8B030D-6E8A-4147-A177-3AD203B41FA5}">
                      <a16:colId xmlns:a16="http://schemas.microsoft.com/office/drawing/2014/main" val="915490533"/>
                    </a:ext>
                  </a:extLst>
                </a:gridCol>
                <a:gridCol w="1023698">
                  <a:extLst>
                    <a:ext uri="{9D8B030D-6E8A-4147-A177-3AD203B41FA5}">
                      <a16:colId xmlns:a16="http://schemas.microsoft.com/office/drawing/2014/main" val="80796879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000" dirty="0"/>
                        <a:t>Fin. ukazatel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Walmart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Krogers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err="1"/>
                        <a:t>Chipotle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838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900" b="1" dirty="0"/>
                        <a:t>Obrat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648,00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150,00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9,90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8520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900" b="1" dirty="0"/>
                        <a:t>Čistý zisk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15,60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2,15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1,23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3270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900" b="1" dirty="0"/>
                        <a:t>Úspora na trans. poplatcích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9,72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2,25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0,15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1878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900" b="1" dirty="0"/>
                        <a:t>Nový čistý zisk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25,32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4,40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/>
                        <a:t>1,38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1367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900" b="1" dirty="0"/>
                        <a:t>Změna čistého zisku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b="1" dirty="0"/>
                        <a:t>+62 %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b="1" dirty="0"/>
                        <a:t>+104 %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b="1" dirty="0"/>
                        <a:t>+12 %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674776"/>
                  </a:ext>
                </a:extLst>
              </a:tr>
            </a:tbl>
          </a:graphicData>
        </a:graphic>
      </p:graphicFrame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6B7E29FC-600D-9188-1C13-B7DFBC38CFC2}"/>
              </a:ext>
            </a:extLst>
          </p:cNvPr>
          <p:cNvSpPr txBox="1">
            <a:spLocks/>
          </p:cNvSpPr>
          <p:nvPr/>
        </p:nvSpPr>
        <p:spPr>
          <a:xfrm>
            <a:off x="269873" y="6209132"/>
            <a:ext cx="4932363" cy="1429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700" b="1" i="1" dirty="0"/>
              <a:t>Hodnoty v mld. USD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7CD10335-817E-8AAF-A7C2-FBA65F668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344612"/>
              </p:ext>
            </p:extLst>
          </p:nvPr>
        </p:nvGraphicFramePr>
        <p:xfrm>
          <a:off x="5489570" y="2955114"/>
          <a:ext cx="4932363" cy="320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ástupný obsah 4">
            <a:extLst>
              <a:ext uri="{FF2B5EF4-FFF2-40B4-BE49-F238E27FC236}">
                <a16:creationId xmlns:a16="http://schemas.microsoft.com/office/drawing/2014/main" id="{19102F60-E770-7380-2973-F8D9756963EE}"/>
              </a:ext>
            </a:extLst>
          </p:cNvPr>
          <p:cNvSpPr txBox="1">
            <a:spLocks/>
          </p:cNvSpPr>
          <p:nvPr/>
        </p:nvSpPr>
        <p:spPr>
          <a:xfrm>
            <a:off x="5489570" y="2751274"/>
            <a:ext cx="4932363" cy="18466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rgbClr val="0F3738"/>
                </a:solidFill>
              </a:rPr>
              <a:t>Celkový objem</a:t>
            </a:r>
            <a:r>
              <a:rPr lang="cs-CZ" sz="1200" b="1" baseline="0" dirty="0">
                <a:solidFill>
                  <a:srgbClr val="0F3738"/>
                </a:solidFill>
              </a:rPr>
              <a:t> </a:t>
            </a:r>
            <a:r>
              <a:rPr lang="cs-CZ" sz="1200" b="1" baseline="0" dirty="0" err="1">
                <a:solidFill>
                  <a:srgbClr val="0F3738"/>
                </a:solidFill>
              </a:rPr>
              <a:t>stablecoinů</a:t>
            </a:r>
            <a:r>
              <a:rPr lang="cs-CZ" sz="1200" b="1" baseline="0" dirty="0">
                <a:solidFill>
                  <a:srgbClr val="0F3738"/>
                </a:solidFill>
              </a:rPr>
              <a:t> v oběhu (mld. USD)</a:t>
            </a:r>
            <a:endParaRPr lang="en-US" sz="1200" b="1" dirty="0">
              <a:solidFill>
                <a:srgbClr val="0F37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10B86-3A56-9514-0282-07D8CE3E6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278367B-551F-DF04-CA40-C6068D9C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83D042-8ECD-68EE-89FC-529827E722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rmAutofit/>
          </a:bodyPr>
          <a:lstStyle/>
          <a:p>
            <a:r>
              <a:rPr lang="cs-CZ" sz="700" b="0" noProof="0" dirty="0"/>
              <a:t>Zdroj: Visa, a16z</a:t>
            </a:r>
            <a:endParaRPr lang="en-US" sz="700" b="0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6658212-F806-3BF9-C6C9-7EBF1C6AC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WOOD </a:t>
            </a:r>
            <a:r>
              <a:rPr lang="en-US" dirty="0"/>
              <a:t>&amp; C</a:t>
            </a:r>
            <a:r>
              <a:rPr lang="cs-CZ" dirty="0" err="1"/>
              <a:t>ompany</a:t>
            </a:r>
            <a:r>
              <a:rPr lang="en-US" dirty="0"/>
              <a:t> B</a:t>
            </a:r>
            <a:r>
              <a:rPr lang="cs-CZ" dirty="0" err="1"/>
              <a:t>lockchain</a:t>
            </a:r>
            <a:r>
              <a:rPr lang="en-US" dirty="0"/>
              <a:t>+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891E1289-62FA-F9AC-7E7E-F6F82F76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Stablecoiny: budoucnost plateb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FC6969-A3AF-D892-4139-62D34D181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74018"/>
              </p:ext>
            </p:extLst>
          </p:nvPr>
        </p:nvGraphicFramePr>
        <p:xfrm>
          <a:off x="269874" y="1116011"/>
          <a:ext cx="10152064" cy="5569947"/>
        </p:xfrm>
        <a:graphic>
          <a:graphicData uri="http://schemas.openxmlformats.org/drawingml/2006/table">
            <a:tbl>
              <a:tblPr firstRow="1" bandRow="1">
                <a:tableStyleId>{5C22544A-7EE6-5555-B048-85BDC9FD1C3A}</a:tableStyleId>
              </a:tblPr>
              <a:tblGrid>
                <a:gridCol w="2538016">
                  <a:extLst>
                    <a:ext uri="{9D8B030D-6E8A-4147-A177-3AD203B41FA5}">
                      <a16:colId xmlns:a16="http://schemas.microsoft.com/office/drawing/2014/main" val="1320905498"/>
                    </a:ext>
                  </a:extLst>
                </a:gridCol>
                <a:gridCol w="2538016">
                  <a:extLst>
                    <a:ext uri="{9D8B030D-6E8A-4147-A177-3AD203B41FA5}">
                      <a16:colId xmlns:a16="http://schemas.microsoft.com/office/drawing/2014/main" val="3723569001"/>
                    </a:ext>
                  </a:extLst>
                </a:gridCol>
                <a:gridCol w="2538016">
                  <a:extLst>
                    <a:ext uri="{9D8B030D-6E8A-4147-A177-3AD203B41FA5}">
                      <a16:colId xmlns:a16="http://schemas.microsoft.com/office/drawing/2014/main" val="2229650964"/>
                    </a:ext>
                  </a:extLst>
                </a:gridCol>
                <a:gridCol w="2538016">
                  <a:extLst>
                    <a:ext uri="{9D8B030D-6E8A-4147-A177-3AD203B41FA5}">
                      <a16:colId xmlns:a16="http://schemas.microsoft.com/office/drawing/2014/main" val="1102043720"/>
                    </a:ext>
                  </a:extLst>
                </a:gridCol>
              </a:tblGrid>
              <a:tr h="670521">
                <a:tc>
                  <a:txBody>
                    <a:bodyPr/>
                    <a:lstStyle/>
                    <a:p>
                      <a:pPr marL="0" algn="l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/>
                        <a:t>Payment Type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800"/>
                        </a:spcBef>
                      </a:pPr>
                      <a:r>
                        <a:rPr lang="en-US" sz="1600" dirty="0"/>
                        <a:t>Transaction Fee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800"/>
                        </a:spcBef>
                      </a:pPr>
                      <a:r>
                        <a:rPr lang="en-US" sz="1600" dirty="0"/>
                        <a:t>Time to Settle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800"/>
                        </a:spcBef>
                      </a:pPr>
                      <a:r>
                        <a:rPr lang="en-US" sz="1600" dirty="0"/>
                        <a:t>Notes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87197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Credit Card Payment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2-3% + $0.30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Instant to Merchant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High fees for Merchant. Chargeback risk.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292110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Debit Card Payment (Regulated)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Regulated: 0.05% + $0.21</a:t>
                      </a:r>
                    </a:p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Durbin Amendment: </a:t>
                      </a:r>
                    </a:p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0.9% + $0.15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Instant to Merchant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Low fees, subject to Durbin Amendment caps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9812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ACH Transfer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$0.20 - $1.50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3-5 Business Days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Limited to domestic transfer. Funding risk.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64898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International Wire Transfer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$30 - $50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1-5 Business Days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High fees, exchange rate markups.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680048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Remittance Service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6.65% (for $200)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Minutes to Days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Varies by service and destination country.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62456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Peer-to-Peer Payment App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Free (p2p)</a:t>
                      </a:r>
                    </a:p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1-3% (Business)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Instant to 1 Day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Fees apply for instant transfers, credit card use, and payments.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73278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marL="18000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</a:rPr>
                        <a:t>Stablecoin Transfer</a:t>
                      </a:r>
                      <a:endParaRPr lang="cs-CZ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</a:rPr>
                        <a:t>&lt;$0.01</a:t>
                      </a:r>
                      <a:endParaRPr lang="cs-CZ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</a:rPr>
                        <a:t>Seconds to Minutes</a:t>
                      </a:r>
                      <a:endParaRPr lang="cs-CZ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</a:rPr>
                        <a:t>Global availability, minimal fees.</a:t>
                      </a:r>
                      <a:endParaRPr lang="cs-CZ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252619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D4D5E163-020C-4F4E-993A-AD9C3D0C2F4E}"/>
              </a:ext>
            </a:extLst>
          </p:cNvPr>
          <p:cNvGrpSpPr/>
          <p:nvPr/>
        </p:nvGrpSpPr>
        <p:grpSpPr>
          <a:xfrm>
            <a:off x="269874" y="6014389"/>
            <a:ext cx="10152064" cy="671569"/>
            <a:chOff x="269874" y="6014389"/>
            <a:chExt cx="10152064" cy="671569"/>
          </a:xfrm>
          <a:solidFill>
            <a:srgbClr val="0F3738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B2D163-463E-11F8-3BA1-59A9E5195CF4}"/>
                </a:ext>
              </a:extLst>
            </p:cNvPr>
            <p:cNvSpPr/>
            <p:nvPr/>
          </p:nvSpPr>
          <p:spPr>
            <a:xfrm>
              <a:off x="269874" y="6014389"/>
              <a:ext cx="10152064" cy="671569"/>
            </a:xfrm>
            <a:prstGeom prst="rect">
              <a:avLst/>
            </a:prstGeom>
            <a:grpFill/>
            <a:ln>
              <a:solidFill>
                <a:srgbClr val="0F37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A6DBAC-6F0F-AF53-1243-E1E9B5E82642}"/>
                </a:ext>
              </a:extLst>
            </p:cNvPr>
            <p:cNvSpPr txBox="1"/>
            <p:nvPr/>
          </p:nvSpPr>
          <p:spPr>
            <a:xfrm>
              <a:off x="269874" y="6119340"/>
              <a:ext cx="153697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EE4F46"/>
                  </a:solidFill>
                </a:rPr>
                <a:t>Stablecoin Transfer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D08BD7-0CCE-A3F6-A28D-5B4E7270051D}"/>
                </a:ext>
              </a:extLst>
            </p:cNvPr>
            <p:cNvSpPr txBox="1"/>
            <p:nvPr/>
          </p:nvSpPr>
          <p:spPr>
            <a:xfrm>
              <a:off x="2816019" y="6211672"/>
              <a:ext cx="153697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EE4F46"/>
                  </a:solidFill>
                </a:rPr>
                <a:t>&lt;$0.01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8C476F-B0A0-1B0C-3D55-4BDDDDEA64A6}"/>
                </a:ext>
              </a:extLst>
            </p:cNvPr>
            <p:cNvSpPr txBox="1"/>
            <p:nvPr/>
          </p:nvSpPr>
          <p:spPr>
            <a:xfrm>
              <a:off x="5345352" y="6206218"/>
              <a:ext cx="188966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EE4F46"/>
                  </a:solidFill>
                </a:rPr>
                <a:t>Seconds to Minutes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DE3900-C478-ECBC-4DBF-68B75ACFBEF8}"/>
                </a:ext>
              </a:extLst>
            </p:cNvPr>
            <p:cNvSpPr txBox="1"/>
            <p:nvPr/>
          </p:nvSpPr>
          <p:spPr>
            <a:xfrm>
              <a:off x="7891497" y="6113884"/>
              <a:ext cx="188966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EE4F46"/>
                  </a:solidFill>
                </a:rPr>
                <a:t>Global availability, minimal fees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66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30C4E-1C8B-D890-4A74-7A95B7617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45F91EA-603E-A38F-D762-5BC87E44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843D07-B274-A048-2693-858474072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rmAutofit/>
          </a:bodyPr>
          <a:lstStyle/>
          <a:p>
            <a:r>
              <a:rPr lang="cs-CZ" sz="700" b="0" noProof="0" dirty="0"/>
              <a:t>Zdroj: Visa, a16z</a:t>
            </a:r>
            <a:endParaRPr lang="en-US" sz="700" b="0" noProof="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F29A437-AF5F-900D-52C1-A0454E29DD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WOOD </a:t>
            </a:r>
            <a:r>
              <a:rPr lang="en-US" dirty="0"/>
              <a:t>&amp; C</a:t>
            </a:r>
            <a:r>
              <a:rPr lang="cs-CZ" dirty="0" err="1"/>
              <a:t>ompany</a:t>
            </a:r>
            <a:r>
              <a:rPr lang="en-US" dirty="0"/>
              <a:t> B</a:t>
            </a:r>
            <a:r>
              <a:rPr lang="cs-CZ" dirty="0" err="1"/>
              <a:t>lockchain</a:t>
            </a:r>
            <a:r>
              <a:rPr lang="en-US" dirty="0"/>
              <a:t>+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4FFBC85-3EE0-497C-33E7-DD368852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Stablecoiny: budoucnost plateb</a:t>
            </a: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A4AA9EB6-E264-DA5C-08D7-A5720D9CFBD1}"/>
              </a:ext>
            </a:extLst>
          </p:cNvPr>
          <p:cNvSpPr txBox="1">
            <a:spLocks/>
          </p:cNvSpPr>
          <p:nvPr/>
        </p:nvSpPr>
        <p:spPr>
          <a:xfrm>
            <a:off x="782840" y="1698244"/>
            <a:ext cx="6618605" cy="18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GB" sz="2400" b="1" dirty="0"/>
              <a:t>Cheaper payments improve profitability </a:t>
            </a:r>
            <a:endParaRPr lang="cs-CZ" sz="1200" b="1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2F2B95-4833-D60E-BDFA-E31EF0D57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21728"/>
              </p:ext>
            </p:extLst>
          </p:nvPr>
        </p:nvGraphicFramePr>
        <p:xfrm>
          <a:off x="269876" y="2211469"/>
          <a:ext cx="10152062" cy="4071586"/>
        </p:xfrm>
        <a:graphic>
          <a:graphicData uri="http://schemas.openxmlformats.org/drawingml/2006/table">
            <a:tbl>
              <a:tblPr firstRow="1" bandRow="1">
                <a:tableStyleId>{5C22544A-7EE6-5555-B048-85BDC9FD1C3A}</a:tableStyleId>
              </a:tblPr>
              <a:tblGrid>
                <a:gridCol w="2070820">
                  <a:extLst>
                    <a:ext uri="{9D8B030D-6E8A-4147-A177-3AD203B41FA5}">
                      <a16:colId xmlns:a16="http://schemas.microsoft.com/office/drawing/2014/main" val="904232278"/>
                    </a:ext>
                  </a:extLst>
                </a:gridCol>
                <a:gridCol w="2783099">
                  <a:extLst>
                    <a:ext uri="{9D8B030D-6E8A-4147-A177-3AD203B41FA5}">
                      <a16:colId xmlns:a16="http://schemas.microsoft.com/office/drawing/2014/main" val="3283999367"/>
                    </a:ext>
                  </a:extLst>
                </a:gridCol>
                <a:gridCol w="1818166">
                  <a:extLst>
                    <a:ext uri="{9D8B030D-6E8A-4147-A177-3AD203B41FA5}">
                      <a16:colId xmlns:a16="http://schemas.microsoft.com/office/drawing/2014/main" val="2029520331"/>
                    </a:ext>
                  </a:extLst>
                </a:gridCol>
                <a:gridCol w="1870411">
                  <a:extLst>
                    <a:ext uri="{9D8B030D-6E8A-4147-A177-3AD203B41FA5}">
                      <a16:colId xmlns:a16="http://schemas.microsoft.com/office/drawing/2014/main" val="1708789032"/>
                    </a:ext>
                  </a:extLst>
                </a:gridCol>
                <a:gridCol w="1609566">
                  <a:extLst>
                    <a:ext uri="{9D8B030D-6E8A-4147-A177-3AD203B41FA5}">
                      <a16:colId xmlns:a16="http://schemas.microsoft.com/office/drawing/2014/main" val="3328017490"/>
                    </a:ext>
                  </a:extLst>
                </a:gridCol>
              </a:tblGrid>
              <a:tr h="558327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endParaRPr lang="cs-CZ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endParaRPr lang="cs-CZ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</a:rPr>
                        <a:t>Walmart</a:t>
                      </a:r>
                      <a:endParaRPr lang="cs-CZ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</a:rPr>
                        <a:t>Chipotle</a:t>
                      </a:r>
                      <a:endParaRPr lang="cs-CZ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</a:rPr>
                        <a:t>Krogers</a:t>
                      </a:r>
                      <a:endParaRPr lang="cs-CZ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93972"/>
                  </a:ext>
                </a:extLst>
              </a:tr>
              <a:tr h="415897">
                <a:tc rowSpan="2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 Year ‘23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Revenue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648.00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9.90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150.00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777629"/>
                  </a:ext>
                </a:extLst>
              </a:tr>
              <a:tr h="415897">
                <a:tc vMerge="1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 Income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15.60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2.15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80589"/>
                  </a:ext>
                </a:extLst>
              </a:tr>
              <a:tr h="415897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31813"/>
                  </a:ext>
                </a:extLst>
              </a:tr>
              <a:tr h="593268">
                <a:tc rowSpan="5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Projections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Improvement to Cost of Transactions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9.72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47122"/>
                  </a:ext>
                </a:extLst>
              </a:tr>
              <a:tr h="415897">
                <a:tc vMerge="1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Net Income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25.30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60593"/>
                  </a:ext>
                </a:extLst>
              </a:tr>
              <a:tr h="415897">
                <a:tc vMerge="1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Market Cap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759.00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89.00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43.40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97159"/>
                  </a:ext>
                </a:extLst>
              </a:tr>
              <a:tr h="415897">
                <a:tc vMerge="1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Market Cap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1,234.00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99.70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89.00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3735"/>
                  </a:ext>
                </a:extLst>
              </a:tr>
              <a:tr h="415897">
                <a:tc vMerge="1"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in Market Cap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+434.00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+10.10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+45.50</a:t>
                      </a:r>
                      <a:endParaRPr lang="cs-CZ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1185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3CF3CA0-9CE8-CD15-319E-17D688040507}"/>
              </a:ext>
            </a:extLst>
          </p:cNvPr>
          <p:cNvSpPr/>
          <p:nvPr/>
        </p:nvSpPr>
        <p:spPr>
          <a:xfrm>
            <a:off x="269875" y="3588515"/>
            <a:ext cx="10152062" cy="458191"/>
          </a:xfrm>
          <a:prstGeom prst="rect">
            <a:avLst/>
          </a:prstGeom>
          <a:solidFill>
            <a:srgbClr val="0F3738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Scenario analysis with </a:t>
            </a:r>
            <a:r>
              <a:rPr lang="en-US" sz="1200" b="1" dirty="0">
                <a:solidFill>
                  <a:srgbClr val="EE4F46"/>
                </a:solidFill>
              </a:rPr>
              <a:t>widespread stablecoin adoption </a:t>
            </a:r>
            <a:r>
              <a:rPr lang="en-US" sz="1200" b="1" dirty="0"/>
              <a:t>and a </a:t>
            </a:r>
            <a:r>
              <a:rPr lang="en-US" sz="1200" b="1" dirty="0">
                <a:solidFill>
                  <a:srgbClr val="EE4F46"/>
                </a:solidFill>
              </a:rPr>
              <a:t>1.5% improvement to transaction costs</a:t>
            </a:r>
            <a:endParaRPr lang="cs-CZ" sz="1200" b="1" dirty="0">
              <a:solidFill>
                <a:srgbClr val="EE4F4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A65AD-07FD-AB15-57C7-F0373D106BBF}"/>
              </a:ext>
            </a:extLst>
          </p:cNvPr>
          <p:cNvSpPr txBox="1"/>
          <p:nvPr/>
        </p:nvSpPr>
        <p:spPr>
          <a:xfrm>
            <a:off x="4800600" y="32733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79AE7-3724-07AF-EB79-90A40061926F}"/>
              </a:ext>
            </a:extLst>
          </p:cNvPr>
          <p:cNvSpPr txBox="1"/>
          <p:nvPr/>
        </p:nvSpPr>
        <p:spPr>
          <a:xfrm>
            <a:off x="5131334" y="6402060"/>
            <a:ext cx="836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E4F46"/>
                </a:solidFill>
              </a:rPr>
              <a:t>62.51%</a:t>
            </a:r>
            <a:endParaRPr lang="cs-CZ" sz="1200" b="1" dirty="0">
              <a:solidFill>
                <a:srgbClr val="EE4F4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0788F-18BF-70DC-1E41-B8CFB267C76B}"/>
              </a:ext>
            </a:extLst>
          </p:cNvPr>
          <p:cNvSpPr txBox="1"/>
          <p:nvPr/>
        </p:nvSpPr>
        <p:spPr>
          <a:xfrm>
            <a:off x="6944243" y="6402059"/>
            <a:ext cx="836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E4F46"/>
                </a:solidFill>
              </a:rPr>
              <a:t>12.05%</a:t>
            </a:r>
            <a:endParaRPr lang="cs-CZ" sz="1200" b="1" dirty="0">
              <a:solidFill>
                <a:srgbClr val="EE4F4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A1BCF-42E0-66A7-D4B3-F8AF03B88651}"/>
              </a:ext>
            </a:extLst>
          </p:cNvPr>
          <p:cNvSpPr txBox="1"/>
          <p:nvPr/>
        </p:nvSpPr>
        <p:spPr>
          <a:xfrm>
            <a:off x="8804482" y="6402058"/>
            <a:ext cx="105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E4F46"/>
                </a:solidFill>
              </a:rPr>
              <a:t>104.87%</a:t>
            </a:r>
            <a:endParaRPr lang="cs-CZ" sz="1200" b="1" dirty="0">
              <a:solidFill>
                <a:srgbClr val="EE4F46"/>
              </a:solidFill>
            </a:endParaRPr>
          </a:p>
        </p:txBody>
      </p:sp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D383B2D1-12AF-4E0B-9035-A6F8C8325AAA}"/>
              </a:ext>
            </a:extLst>
          </p:cNvPr>
          <p:cNvSpPr txBox="1">
            <a:spLocks/>
          </p:cNvSpPr>
          <p:nvPr/>
        </p:nvSpPr>
        <p:spPr>
          <a:xfrm>
            <a:off x="269875" y="6768382"/>
            <a:ext cx="4932363" cy="1455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800" b="1" i="1" dirty="0"/>
              <a:t>Values</a:t>
            </a:r>
            <a:r>
              <a:rPr lang="cs-CZ" sz="800" b="1" i="1" dirty="0"/>
              <a:t> </a:t>
            </a:r>
            <a:r>
              <a:rPr lang="en-US" sz="800" b="1" i="1" dirty="0"/>
              <a:t>in</a:t>
            </a:r>
            <a:r>
              <a:rPr lang="cs-CZ" sz="800" b="1" i="1" dirty="0"/>
              <a:t> </a:t>
            </a:r>
            <a:r>
              <a:rPr lang="en-US" sz="800" b="1" i="1" dirty="0"/>
              <a:t>bn</a:t>
            </a:r>
            <a:r>
              <a:rPr lang="cs-CZ" sz="800" b="1" i="1" dirty="0"/>
              <a:t>. USD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FC30DA86-D08F-1E75-397E-9AAFB35764B2}"/>
              </a:ext>
            </a:extLst>
          </p:cNvPr>
          <p:cNvSpPr/>
          <p:nvPr/>
        </p:nvSpPr>
        <p:spPr>
          <a:xfrm rot="5400000">
            <a:off x="594352" y="3937139"/>
            <a:ext cx="376971" cy="484189"/>
          </a:xfrm>
          <a:prstGeom prst="homePlate">
            <a:avLst/>
          </a:prstGeom>
          <a:ln>
            <a:solidFill>
              <a:srgbClr val="0F37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56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A6D786F-E95A-364E-4E25-AC844189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4FBE-BE69-4667-8439-849EEED1811C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4FC5A2-F505-E305-41D1-72FA17B94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Stablecoiny se staly 18. největším držitelem amerického státního dluhu. Jejich tržní kapitalizace se za poslední čtyři roky zdesetinásobila.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E8F77C-B66B-F25F-F45A-8F9DC3FDD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WOOD </a:t>
            </a:r>
            <a:r>
              <a:rPr lang="en-US" dirty="0"/>
              <a:t>&amp; C</a:t>
            </a:r>
            <a:r>
              <a:rPr lang="cs-CZ" dirty="0" err="1"/>
              <a:t>ompany</a:t>
            </a:r>
            <a:r>
              <a:rPr lang="en-US" dirty="0"/>
              <a:t> B</a:t>
            </a:r>
            <a:r>
              <a:rPr lang="cs-CZ" dirty="0" err="1"/>
              <a:t>lockchain</a:t>
            </a:r>
            <a:r>
              <a:rPr lang="en-US" dirty="0"/>
              <a:t>+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0C24CD4-3AE2-AA2C-8588-7911C00D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468357"/>
            <a:ext cx="8964613" cy="252413"/>
          </a:xfrm>
        </p:spPr>
        <p:txBody>
          <a:bodyPr/>
          <a:lstStyle/>
          <a:p>
            <a:r>
              <a:rPr lang="cs-CZ" dirty="0"/>
              <a:t>Stablecoiny jsou prvním globálně využívaným řešením na bázi blockchainu</a:t>
            </a:r>
            <a:endParaRPr lang="en-US" dirty="0"/>
          </a:p>
        </p:txBody>
      </p:sp>
      <p:sp>
        <p:nvSpPr>
          <p:cNvPr id="3" name="Zástupný symbol pro zápatí 10">
            <a:extLst>
              <a:ext uri="{FF2B5EF4-FFF2-40B4-BE49-F238E27FC236}">
                <a16:creationId xmlns:a16="http://schemas.microsoft.com/office/drawing/2014/main" id="{D3D1ADC1-DB78-359E-49CF-6F044913579B}"/>
              </a:ext>
            </a:extLst>
          </p:cNvPr>
          <p:cNvSpPr txBox="1">
            <a:spLocks/>
          </p:cNvSpPr>
          <p:nvPr/>
        </p:nvSpPr>
        <p:spPr>
          <a:xfrm>
            <a:off x="269875" y="7133267"/>
            <a:ext cx="10152063" cy="123193"/>
          </a:xfrm>
          <a:prstGeom prst="rect">
            <a:avLst/>
          </a:prstGeom>
        </p:spPr>
        <p:txBody>
          <a:bodyPr vert="horz" lIns="0" tIns="1440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00" b="0" dirty="0">
                <a:solidFill>
                  <a:srgbClr val="0F3738"/>
                </a:solidFill>
                <a:latin typeface="Atyp Wood" pitchFamily="2" charset="0"/>
                <a:ea typeface="Atyp Wood" pitchFamily="2" charset="0"/>
              </a:rPr>
              <a:t>Zdroj dat: </a:t>
            </a:r>
            <a:r>
              <a:rPr lang="cs-CZ" sz="700" b="0" dirty="0" err="1">
                <a:solidFill>
                  <a:srgbClr val="0F3738"/>
                </a:solidFill>
                <a:latin typeface="Atyp Wood" pitchFamily="2" charset="0"/>
                <a:ea typeface="Atyp Wood" pitchFamily="2" charset="0"/>
              </a:rPr>
              <a:t>Tagus</a:t>
            </a:r>
            <a:r>
              <a:rPr lang="cs-CZ" sz="700" b="0" dirty="0">
                <a:solidFill>
                  <a:srgbClr val="0F3738"/>
                </a:solidFill>
                <a:latin typeface="Atyp Wood" pitchFamily="2" charset="0"/>
                <a:ea typeface="Atyp Wood" pitchFamily="2" charset="0"/>
              </a:rPr>
              <a:t> </a:t>
            </a:r>
            <a:r>
              <a:rPr lang="cs-CZ" sz="700" b="0" dirty="0" err="1">
                <a:solidFill>
                  <a:srgbClr val="0F3738"/>
                </a:solidFill>
                <a:latin typeface="Atyp Wood" pitchFamily="2" charset="0"/>
                <a:ea typeface="Atyp Wood" pitchFamily="2" charset="0"/>
              </a:rPr>
              <a:t>Capital</a:t>
            </a:r>
            <a:r>
              <a:rPr lang="cs-CZ" sz="700" b="0" dirty="0">
                <a:solidFill>
                  <a:srgbClr val="0F3738"/>
                </a:solidFill>
                <a:latin typeface="Atyp Wood" pitchFamily="2" charset="0"/>
                <a:ea typeface="Atyp Wood" pitchFamily="2" charset="0"/>
              </a:rPr>
              <a:t>, </a:t>
            </a:r>
            <a:r>
              <a:rPr lang="cs-CZ" sz="700" b="0" dirty="0" err="1">
                <a:solidFill>
                  <a:srgbClr val="0F3738"/>
                </a:solidFill>
                <a:latin typeface="Atyp Wood" pitchFamily="2" charset="0"/>
                <a:ea typeface="Atyp Wood" pitchFamily="2" charset="0"/>
              </a:rPr>
              <a:t>Allium</a:t>
            </a:r>
            <a:endParaRPr lang="cs-CZ" sz="700" b="0" dirty="0">
              <a:solidFill>
                <a:srgbClr val="0F3738"/>
              </a:solidFill>
              <a:latin typeface="Atyp Wood" pitchFamily="2" charset="0"/>
              <a:ea typeface="Atyp Wood" pitchFamily="2" charset="0"/>
            </a:endParaRPr>
          </a:p>
        </p:txBody>
      </p:sp>
      <p:sp>
        <p:nvSpPr>
          <p:cNvPr id="13" name="Zástupný obsah 3">
            <a:extLst>
              <a:ext uri="{FF2B5EF4-FFF2-40B4-BE49-F238E27FC236}">
                <a16:creationId xmlns:a16="http://schemas.microsoft.com/office/drawing/2014/main" id="{42095509-A847-FAEC-0C96-5CA779CBE8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6501" y="1410712"/>
            <a:ext cx="5069405" cy="56806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200" b="1" dirty="0"/>
              <a:t>B</a:t>
            </a:r>
            <a:r>
              <a:rPr lang="cs-CZ" sz="1200" b="1" dirty="0"/>
              <a:t>yznys model vydavetelů stablecoinů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Obchodní model vydavatelů stablecoinů je získat z vybraných peněz výnos</a:t>
            </a:r>
            <a:br>
              <a:rPr lang="cs-CZ" sz="900" dirty="0"/>
            </a:br>
            <a:r>
              <a:rPr lang="cs-CZ" sz="900" dirty="0"/>
              <a:t>z termínovaných vkladů či státních dluhopisů – vydavatelé stablecoinů jsou nyní </a:t>
            </a:r>
            <a:r>
              <a:rPr lang="cs-CZ" sz="900" b="1" dirty="0"/>
              <a:t>18. největším věřitelem USA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200" b="1" dirty="0"/>
              <a:t>Circle – EU regulované stablecoiny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Jedna z našich portfoliových firem </a:t>
            </a:r>
            <a:r>
              <a:rPr lang="cs-CZ" sz="900" b="1" dirty="0" err="1"/>
              <a:t>Circle</a:t>
            </a:r>
            <a:r>
              <a:rPr lang="cs-CZ" sz="900" b="1" dirty="0"/>
              <a:t> Internet </a:t>
            </a:r>
            <a:r>
              <a:rPr lang="cs-CZ" sz="900" b="1" dirty="0" err="1"/>
              <a:t>Financial</a:t>
            </a:r>
            <a:r>
              <a:rPr lang="cs-CZ" sz="900" dirty="0"/>
              <a:t> je vydavatelem druhého nejpoužívanějšího </a:t>
            </a:r>
            <a:r>
              <a:rPr lang="cs-CZ" sz="900" dirty="0" err="1"/>
              <a:t>stablecoinu</a:t>
            </a:r>
            <a:r>
              <a:rPr lang="cs-CZ" sz="900" dirty="0"/>
              <a:t> </a:t>
            </a:r>
            <a:r>
              <a:rPr lang="cs-CZ" sz="900" b="1" dirty="0"/>
              <a:t>USDC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Společnost jako první obdržela </a:t>
            </a:r>
            <a:r>
              <a:rPr lang="cs-CZ" sz="900" b="1" dirty="0"/>
              <a:t>licenci „</a:t>
            </a:r>
            <a:r>
              <a:rPr lang="cs-CZ" sz="900" b="1" dirty="0" err="1"/>
              <a:t>Electronic</a:t>
            </a:r>
            <a:r>
              <a:rPr lang="cs-CZ" sz="900" b="1" dirty="0"/>
              <a:t> Money </a:t>
            </a:r>
            <a:r>
              <a:rPr lang="cs-CZ" sz="900" b="1" dirty="0" err="1"/>
              <a:t>Institution</a:t>
            </a:r>
            <a:r>
              <a:rPr lang="cs-CZ" sz="900" b="1" dirty="0"/>
              <a:t>“</a:t>
            </a:r>
            <a:r>
              <a:rPr lang="cs-CZ" sz="900" dirty="0"/>
              <a:t>,</a:t>
            </a:r>
            <a:r>
              <a:rPr lang="cs-CZ" sz="900" b="1" dirty="0"/>
              <a:t> </a:t>
            </a:r>
            <a:r>
              <a:rPr lang="cs-CZ" sz="900" dirty="0"/>
              <a:t>díky které může legálně vydávat </a:t>
            </a:r>
            <a:r>
              <a:rPr lang="cs-CZ" sz="900" dirty="0" err="1"/>
              <a:t>stablecoiny</a:t>
            </a:r>
            <a:r>
              <a:rPr lang="cs-CZ" sz="900" dirty="0"/>
              <a:t> USDC a EURC v Evropské unii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200" b="1" dirty="0"/>
              <a:t>PayPal vydává vlastní stablecoin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PayPal již v srpnu minulého roku vydal svůj vlastní dolarový stablecoin PYUSD na blockchainu Ethereum, čímž umožnil svým klientům provádět </a:t>
            </a:r>
            <a:r>
              <a:rPr lang="cs-CZ" sz="900" b="1" dirty="0"/>
              <a:t>okamžité dolarové platby</a:t>
            </a:r>
            <a:endParaRPr lang="cs-CZ" sz="900" dirty="0"/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Na konci května bylo oznámeno spuštění stablecoinu také na blockchainové síti </a:t>
            </a:r>
            <a:r>
              <a:rPr lang="cs-CZ" sz="900" b="1" dirty="0"/>
              <a:t>Solana</a:t>
            </a:r>
            <a:r>
              <a:rPr lang="cs-CZ" sz="900" dirty="0"/>
              <a:t>, která v posledních měsících získala na významu, a jejíž celkové objemy transakcí začaly konkurovat Ethereu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200" b="1" dirty="0"/>
              <a:t>Stripe umožnil platby kryptoměnami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Stripe je celosvětovým poskytovatelem řešení pro přijímání online plateb, a nyní učinil zásadní krok, když umožnil na své platformě </a:t>
            </a:r>
            <a:r>
              <a:rPr lang="cs-CZ" sz="900" b="1" dirty="0"/>
              <a:t>platby v kryptoměnách</a:t>
            </a:r>
          </a:p>
          <a:p>
            <a:pPr marL="171450" indent="-17145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Toto řešení umožňuje majitelům kryptoměn je skutečně využívat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841BED88-D58E-CCC0-F657-BA4F18B6D281}"/>
              </a:ext>
            </a:extLst>
          </p:cNvPr>
          <p:cNvGraphicFramePr/>
          <p:nvPr/>
        </p:nvGraphicFramePr>
        <p:xfrm>
          <a:off x="5541909" y="4613741"/>
          <a:ext cx="4840013" cy="231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obsah 3">
            <a:extLst>
              <a:ext uri="{FF2B5EF4-FFF2-40B4-BE49-F238E27FC236}">
                <a16:creationId xmlns:a16="http://schemas.microsoft.com/office/drawing/2014/main" id="{6E4D8D16-039F-2571-D237-CECC006C5715}"/>
              </a:ext>
            </a:extLst>
          </p:cNvPr>
          <p:cNvSpPr txBox="1">
            <a:spLocks/>
          </p:cNvSpPr>
          <p:nvPr/>
        </p:nvSpPr>
        <p:spPr>
          <a:xfrm>
            <a:off x="5541911" y="1403349"/>
            <a:ext cx="4880026" cy="18018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endParaRPr lang="cs-CZ" sz="900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F3DB3B-6EB1-5239-1960-E00E084F8680}"/>
              </a:ext>
            </a:extLst>
          </p:cNvPr>
          <p:cNvGraphicFramePr/>
          <p:nvPr/>
        </p:nvGraphicFramePr>
        <p:xfrm>
          <a:off x="5541911" y="1914939"/>
          <a:ext cx="4880027" cy="216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B78D99-6438-20F9-B796-C317D3C52E89}"/>
              </a:ext>
            </a:extLst>
          </p:cNvPr>
          <p:cNvCxnSpPr/>
          <p:nvPr/>
        </p:nvCxnSpPr>
        <p:spPr>
          <a:xfrm>
            <a:off x="5575300" y="1411596"/>
            <a:ext cx="29154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E4A52D-158D-7560-C4F9-3C1DB3EB2141}"/>
              </a:ext>
            </a:extLst>
          </p:cNvPr>
          <p:cNvCxnSpPr/>
          <p:nvPr/>
        </p:nvCxnSpPr>
        <p:spPr>
          <a:xfrm>
            <a:off x="5575300" y="4084638"/>
            <a:ext cx="29154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47019A8-B45D-7339-23BF-5138D7E57B2A}"/>
              </a:ext>
            </a:extLst>
          </p:cNvPr>
          <p:cNvSpPr txBox="1">
            <a:spLocks/>
          </p:cNvSpPr>
          <p:nvPr/>
        </p:nvSpPr>
        <p:spPr>
          <a:xfrm>
            <a:off x="5575298" y="1569326"/>
            <a:ext cx="4840012" cy="196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lang="cs-CZ" sz="1400" b="1" i="0" u="none" strike="noStrike" kern="1200" spc="0" baseline="0" dirty="0" smtClean="0">
                <a:solidFill>
                  <a:srgbClr val="0F3738"/>
                </a:solidFill>
                <a:latin typeface="+mn-lt"/>
                <a:ea typeface="+mn-ea"/>
                <a:cs typeface="+mn-cs"/>
              </a:defRPr>
            </a:pPr>
            <a:r>
              <a:rPr lang="cs-CZ" sz="1200" b="1" i="0" u="none" strike="noStrike" kern="1200" spc="0" baseline="0" dirty="0" err="1">
                <a:solidFill>
                  <a:srgbClr val="0F3738"/>
                </a:solidFill>
                <a:latin typeface="+mn-lt"/>
                <a:ea typeface="+mn-ea"/>
                <a:cs typeface="+mn-cs"/>
              </a:rPr>
              <a:t>Stablecoiny</a:t>
            </a:r>
            <a:r>
              <a:rPr lang="cs-CZ" sz="1200" b="1" i="0" u="none" strike="noStrike" kern="1200" spc="0" baseline="0" dirty="0">
                <a:solidFill>
                  <a:srgbClr val="0F3738"/>
                </a:solidFill>
                <a:latin typeface="+mn-lt"/>
                <a:ea typeface="+mn-ea"/>
                <a:cs typeface="+mn-cs"/>
              </a:rPr>
              <a:t> se staly 18. největším věřitelem USA (mld. USD)</a:t>
            </a:r>
          </a:p>
        </p:txBody>
      </p:sp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88643754-EE6A-365A-5097-43458AD55358}"/>
              </a:ext>
            </a:extLst>
          </p:cNvPr>
          <p:cNvSpPr txBox="1">
            <a:spLocks/>
          </p:cNvSpPr>
          <p:nvPr/>
        </p:nvSpPr>
        <p:spPr>
          <a:xfrm>
            <a:off x="5581924" y="4251015"/>
            <a:ext cx="4840012" cy="196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typ Wood" pitchFamily="2" charset="-18"/>
              <a:buChar char="▲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rgbClr val="0F3738"/>
                </a:solidFill>
              </a:rPr>
              <a:t>Tržní</a:t>
            </a:r>
            <a:r>
              <a:rPr lang="cs-CZ" sz="1200" b="1" baseline="0" dirty="0">
                <a:solidFill>
                  <a:srgbClr val="0F3738"/>
                </a:solidFill>
              </a:rPr>
              <a:t> kapitalizace</a:t>
            </a:r>
            <a:r>
              <a:rPr lang="cs-CZ" sz="1200" b="1" dirty="0">
                <a:solidFill>
                  <a:srgbClr val="0F3738"/>
                </a:solidFill>
              </a:rPr>
              <a:t> dolarových</a:t>
            </a:r>
            <a:r>
              <a:rPr lang="cs-CZ" sz="1200" b="1" baseline="0" dirty="0">
                <a:solidFill>
                  <a:srgbClr val="0F3738"/>
                </a:solidFill>
              </a:rPr>
              <a:t> stablecoinů (mld. USD)</a:t>
            </a:r>
            <a:endParaRPr lang="en-US" sz="1200" b="1" dirty="0">
              <a:solidFill>
                <a:srgbClr val="0F37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7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93029"/>
      </p:ext>
    </p:extLst>
  </p:cSld>
  <p:clrMapOvr>
    <a:masterClrMapping/>
  </p:clrMapOvr>
</p:sld>
</file>

<file path=ppt/theme/theme1.xml><?xml version="1.0" encoding="utf-8"?>
<a:theme xmlns:a="http://schemas.openxmlformats.org/drawingml/2006/main" name="WOOD Company PPT A4">
  <a:themeElements>
    <a:clrScheme name="Wood Company 2023">
      <a:dk1>
        <a:sysClr val="windowText" lastClr="000000"/>
      </a:dk1>
      <a:lt1>
        <a:sysClr val="window" lastClr="FFFFFF"/>
      </a:lt1>
      <a:dk2>
        <a:srgbClr val="0F3738"/>
      </a:dk2>
      <a:lt2>
        <a:srgbClr val="EE4F46"/>
      </a:lt2>
      <a:accent1>
        <a:srgbClr val="0F3738"/>
      </a:accent1>
      <a:accent2>
        <a:srgbClr val="8A248A"/>
      </a:accent2>
      <a:accent3>
        <a:srgbClr val="246CD4"/>
      </a:accent3>
      <a:accent4>
        <a:srgbClr val="2CB6A6"/>
      </a:accent4>
      <a:accent5>
        <a:srgbClr val="FFCA3C"/>
      </a:accent5>
      <a:accent6>
        <a:srgbClr val="F08636"/>
      </a:accent6>
      <a:hlink>
        <a:srgbClr val="EE4F46"/>
      </a:hlink>
      <a:folHlink>
        <a:srgbClr val="EE4F46"/>
      </a:folHlink>
    </a:clrScheme>
    <a:fontScheme name="Atyp Wood - Atyp Wood">
      <a:majorFont>
        <a:latin typeface="Atyp Wood"/>
        <a:ea typeface=""/>
        <a:cs typeface=""/>
      </a:majorFont>
      <a:minorFont>
        <a:latin typeface="Atyp Wood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ood Dark Green">
      <a:srgbClr val="0F3738"/>
    </a:custClr>
    <a:custClr name="Wood Mauve Violin">
      <a:srgbClr val="8A248A"/>
    </a:custClr>
    <a:custClr name="Wood Steel Blue">
      <a:srgbClr val="246CD4"/>
    </a:custClr>
    <a:custClr name="Wood Mint Green">
      <a:srgbClr val="2CB6A6"/>
    </a:custClr>
    <a:custClr name="Wood Amber Yellow">
      <a:srgbClr val="FFCA3C"/>
    </a:custClr>
    <a:custClr name="Wood Apricot Orange">
      <a:srgbClr val="F08636"/>
    </a:custClr>
    <a:custClr name="Wood Burgundy Red">
      <a:srgbClr val="6F2C3E"/>
    </a:custClr>
    <a:custClr name="Wood Wine Grey">
      <a:srgbClr val="826E82"/>
    </a:custClr>
    <a:custClr name="Wood Shadow Grey">
      <a:srgbClr val="535353"/>
    </a:custClr>
    <a:custClr name="Wood Scarlet Red">
      <a:srgbClr val="EE4F46"/>
    </a:custClr>
    <a:custClr name="Wood Dark Green Tint">
      <a:srgbClr val="85999A"/>
    </a:custClr>
    <a:custClr name="Wood Mauve Tint">
      <a:srgbClr val="C28FC2"/>
    </a:custClr>
    <a:custClr name="Wood Steel Blue Tint">
      <a:srgbClr val="8FB4E8"/>
    </a:custClr>
    <a:custClr name="Wood Mint Green Tint">
      <a:srgbClr val="93D9D0"/>
    </a:custClr>
    <a:custClr name="Wood Amber Yellow Tint">
      <a:srgbClr val="FFE29C"/>
    </a:custClr>
    <a:custClr name="Wood Apricot Orange Tint">
      <a:srgbClr val="F6C099"/>
    </a:custClr>
    <a:custClr name="Wood Burgundy Red Tint">
      <a:srgbClr val="B7959F"/>
    </a:custClr>
    <a:custClr name="Wood Wine Grey Tint">
      <a:srgbClr val="C1B7C1"/>
    </a:custClr>
    <a:custClr name="Wood Shadow Grey Tint">
      <a:srgbClr val="A9A9A9"/>
    </a:custClr>
    <a:custClr name="Wood Scarlet Red Tint">
      <a:srgbClr val="F5A7A0"/>
    </a:custClr>
    <a:custClr name="Wood Dark Green Tint">
      <a:srgbClr val="C1CBCB"/>
    </a:custClr>
    <a:custClr name="Wood Mauve Tint">
      <a:srgbClr val="E0C6E0"/>
    </a:custClr>
    <a:custClr name="Wood Steel Blue Tint">
      <a:srgbClr val="C6D8F2"/>
    </a:custClr>
    <a:custClr name="Wood Mint Green Tint">
      <a:srgbClr val="C8EBE7"/>
    </a:custClr>
    <a:custClr name="Wood Amber Yellow Tint">
      <a:srgbClr val="FFF0CC"/>
    </a:custClr>
    <a:custClr name="Wood Apricot Orange Tint">
      <a:srgbClr val="F9DFCB"/>
    </a:custClr>
    <a:custClr name="Wood Burgundy Red Tint">
      <a:srgbClr val="DBCACF"/>
    </a:custClr>
    <a:custClr name="Wood Wine Grey Tint">
      <a:srgbClr val="E0DBE0"/>
    </a:custClr>
    <a:custClr name="Wood Shadow Grey Tint">
      <a:srgbClr val="D4D4D4"/>
    </a:custClr>
    <a:custClr name="Wood Scarlet Red Tint">
      <a:srgbClr val="F9D2CF"/>
    </a:custClr>
  </a:custClrLst>
  <a:extLst>
    <a:ext uri="{05A4C25C-085E-4340-85A3-A5531E510DB2}">
      <thm15:themeFamily xmlns:thm15="http://schemas.microsoft.com/office/thememl/2012/main" name="WOOD_PPT_A4_2023_v4.potx" id="{91611BCA-79BA-44F8-B0FE-FCC734DBE361}" vid="{EBFA315F-9F5C-4318-902D-57C0DC41F75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ood Dark Green">
      <a:srgbClr val="0F3738"/>
    </a:custClr>
    <a:custClr name="Wood Mauve Violin">
      <a:srgbClr val="8A248A"/>
    </a:custClr>
    <a:custClr name="Wood Steel Blue">
      <a:srgbClr val="246CD4"/>
    </a:custClr>
    <a:custClr name="Wood Mint Green">
      <a:srgbClr val="2CB6A6"/>
    </a:custClr>
    <a:custClr name="Wood Amber Yellow">
      <a:srgbClr val="FFCA3C"/>
    </a:custClr>
    <a:custClr name="Wood Apricot Orange">
      <a:srgbClr val="F08636"/>
    </a:custClr>
    <a:custClr name="Wood Burgundy Red">
      <a:srgbClr val="6F2C3E"/>
    </a:custClr>
    <a:custClr name="Wood Wine Grey">
      <a:srgbClr val="826E82"/>
    </a:custClr>
    <a:custClr name="Wood Shadow Grey">
      <a:srgbClr val="535353"/>
    </a:custClr>
    <a:custClr name="Wood Scarlet Red">
      <a:srgbClr val="EE4F46"/>
    </a:custClr>
    <a:custClr name="Wood Dark Green Tint">
      <a:srgbClr val="85999A"/>
    </a:custClr>
    <a:custClr name="Wood Mauve Tint">
      <a:srgbClr val="C28FC2"/>
    </a:custClr>
    <a:custClr name="Wood Steel Blue Tint">
      <a:srgbClr val="8FB4E8"/>
    </a:custClr>
    <a:custClr name="Wood Mint Green Tint">
      <a:srgbClr val="93D9D0"/>
    </a:custClr>
    <a:custClr name="Wood Amber Yellow Tint">
      <a:srgbClr val="FFE29C"/>
    </a:custClr>
    <a:custClr name="Wood Apricot Orange Tint">
      <a:srgbClr val="F6C099"/>
    </a:custClr>
    <a:custClr name="Wood Burgundy Red Tint">
      <a:srgbClr val="B7959F"/>
    </a:custClr>
    <a:custClr name="Wood Wine Grey Tint">
      <a:srgbClr val="C1B7C1"/>
    </a:custClr>
    <a:custClr name="Wood Shadow Grey Tint">
      <a:srgbClr val="A9A9A9"/>
    </a:custClr>
    <a:custClr name="Wood Scarlet Red Tint">
      <a:srgbClr val="F5A7A0"/>
    </a:custClr>
    <a:custClr name="Wood Dark Green Tint">
      <a:srgbClr val="C1CBCB"/>
    </a:custClr>
    <a:custClr name="Wood Mauve Tint">
      <a:srgbClr val="E0C6E0"/>
    </a:custClr>
    <a:custClr name="Wood Steel Blue Tint">
      <a:srgbClr val="C6D8F2"/>
    </a:custClr>
    <a:custClr name="Wood Mint Green Tint">
      <a:srgbClr val="C8EBE7"/>
    </a:custClr>
    <a:custClr name="Wood Amber Yellow Tint">
      <a:srgbClr val="FFF0CC"/>
    </a:custClr>
    <a:custClr name="Wood Apricot Orange Tint">
      <a:srgbClr val="F9DFCB"/>
    </a:custClr>
    <a:custClr name="Wood Burgundy Red Tint">
      <a:srgbClr val="DBCACF"/>
    </a:custClr>
    <a:custClr name="Wood Wine Grey Tint">
      <a:srgbClr val="E0DBE0"/>
    </a:custClr>
    <a:custClr name="Wood Shadow Grey Tint">
      <a:srgbClr val="D4D4D4"/>
    </a:custClr>
    <a:custClr name="Wood Scarlet Red Tint">
      <a:srgbClr val="F9D2C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95C35347B064ABCED61E75529F9D8" ma:contentTypeVersion="16" ma:contentTypeDescription="Create a new document." ma:contentTypeScope="" ma:versionID="bfeb4023e6f73fa0ea237ddbcb1303ff">
  <xsd:schema xmlns:xsd="http://www.w3.org/2001/XMLSchema" xmlns:xs="http://www.w3.org/2001/XMLSchema" xmlns:p="http://schemas.microsoft.com/office/2006/metadata/properties" xmlns:ns3="3ad96884-73ad-42b2-9590-e6eaa52b1d84" xmlns:ns4="df68035f-3de9-477e-b80d-d139f304c68f" targetNamespace="http://schemas.microsoft.com/office/2006/metadata/properties" ma:root="true" ma:fieldsID="72304d1305efe7bda448bf792ce630ed" ns3:_="" ns4:_="">
    <xsd:import namespace="3ad96884-73ad-42b2-9590-e6eaa52b1d84"/>
    <xsd:import namespace="df68035f-3de9-477e-b80d-d139f304c6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96884-73ad-42b2-9590-e6eaa52b1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8035f-3de9-477e-b80d-d139f304c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d96884-73ad-42b2-9590-e6eaa52b1d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C9F46-F925-4A22-8C44-3AA7A669C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d96884-73ad-42b2-9590-e6eaa52b1d84"/>
    <ds:schemaRef ds:uri="df68035f-3de9-477e-b80d-d139f304c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B7519D-6B51-4BB0-BA07-E77C5E426F3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ad96884-73ad-42b2-9590-e6eaa52b1d84"/>
    <ds:schemaRef ds:uri="http://purl.org/dc/elements/1.1/"/>
    <ds:schemaRef ds:uri="http://schemas.microsoft.com/office/2006/metadata/properties"/>
    <ds:schemaRef ds:uri="df68035f-3de9-477e-b80d-d139f304c68f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1241C4-CE77-499E-B88D-88409E557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WOOD_PPT_A4_2023_v4</Template>
  <TotalTime>19315</TotalTime>
  <Words>992</Words>
  <Application>Microsoft Office PowerPoint</Application>
  <PresentationFormat>Custom</PresentationFormat>
  <Paragraphs>216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Atyp Wood</vt:lpstr>
      <vt:lpstr>Calibri</vt:lpstr>
      <vt:lpstr>WOOD Company PPT A4</vt:lpstr>
      <vt:lpstr>PowerPoint Presentation</vt:lpstr>
      <vt:lpstr>Stablecoiny: budoucnost plateb</vt:lpstr>
      <vt:lpstr>Stablecoiny: budoucnost plateb</vt:lpstr>
      <vt:lpstr>Stablecoiny: budoucnost plateb</vt:lpstr>
      <vt:lpstr>Běžný platební styk skrze blockchain</vt:lpstr>
      <vt:lpstr>Stablecoiny: budoucnost plateb</vt:lpstr>
      <vt:lpstr>Stablecoiny: budoucnost plateb</vt:lpstr>
      <vt:lpstr>Stablecoiny jsou prvním globálně využívaným řešením na bázi blockchainu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Kmoch, WOOD &amp; Co.</dc:creator>
  <cp:lastModifiedBy>Tomas Kacerovsky, WOOD &amp; Co.</cp:lastModifiedBy>
  <cp:revision>440</cp:revision>
  <cp:lastPrinted>2024-04-22T10:56:05Z</cp:lastPrinted>
  <dcterms:created xsi:type="dcterms:W3CDTF">2024-01-23T09:22:16Z</dcterms:created>
  <dcterms:modified xsi:type="dcterms:W3CDTF">2025-02-27T09:15:16Z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0x0101004C195C35347B064ABCED61E75529F9D8</vt:lpwstr>
  </property>
</Properties>
</file>