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notesMasterIdLst>
    <p:notesMasterId r:id="rId20"/>
  </p:notesMasterIdLst>
  <p:handoutMasterIdLst>
    <p:handoutMasterId r:id="rId21"/>
  </p:handoutMasterIdLst>
  <p:sldIdLst>
    <p:sldId id="895" r:id="rId5"/>
    <p:sldId id="896" r:id="rId6"/>
    <p:sldId id="926" r:id="rId7"/>
    <p:sldId id="1467" r:id="rId8"/>
    <p:sldId id="1468" r:id="rId9"/>
    <p:sldId id="929" r:id="rId10"/>
    <p:sldId id="1469" r:id="rId11"/>
    <p:sldId id="1477" r:id="rId12"/>
    <p:sldId id="1470" r:id="rId13"/>
    <p:sldId id="1471" r:id="rId14"/>
    <p:sldId id="918" r:id="rId15"/>
    <p:sldId id="1474" r:id="rId16"/>
    <p:sldId id="1475" r:id="rId17"/>
    <p:sldId id="1476" r:id="rId18"/>
    <p:sldId id="914" r:id="rId19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1" userDrawn="1">
          <p15:clr>
            <a:srgbClr val="A4A3A4"/>
          </p15:clr>
        </p15:guide>
        <p15:guide id="2" orient="horz" pos="3944">
          <p15:clr>
            <a:srgbClr val="A4A3A4"/>
          </p15:clr>
        </p15:guide>
        <p15:guide id="11" orient="horz" pos="3117" userDrawn="1">
          <p15:clr>
            <a:srgbClr val="A4A3A4"/>
          </p15:clr>
        </p15:guide>
        <p15:guide id="13" orient="horz" pos="1688" userDrawn="1">
          <p15:clr>
            <a:srgbClr val="A4A3A4"/>
          </p15:clr>
        </p15:guide>
        <p15:guide id="18" pos="1678" userDrawn="1">
          <p15:clr>
            <a:srgbClr val="A4A3A4"/>
          </p15:clr>
        </p15:guide>
        <p15:guide id="25" pos="2132" userDrawn="1">
          <p15:clr>
            <a:srgbClr val="A4A3A4"/>
          </p15:clr>
        </p15:guide>
        <p15:guide id="26" orient="horz" pos="2663" userDrawn="1">
          <p15:clr>
            <a:srgbClr val="A4A3A4"/>
          </p15:clr>
        </p15:guide>
        <p15:guide id="27" orient="horz" pos="441" userDrawn="1">
          <p15:clr>
            <a:srgbClr val="A4A3A4"/>
          </p15:clr>
        </p15:guide>
        <p15:guide id="28" pos="48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kalová Andrea          MPSS" initials="SAM" lastIdx="1" clrIdx="0">
    <p:extLst>
      <p:ext uri="{19B8F6BF-5375-455C-9EA6-DF929625EA0E}">
        <p15:presenceInfo xmlns:p15="http://schemas.microsoft.com/office/powerpoint/2012/main" userId="S::992519m@vsskb.cz::1067d38a-891b-4b05-8bcb-643dfb6e4e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555"/>
    <a:srgbClr val="EC6224"/>
    <a:srgbClr val="CCFFCC"/>
    <a:srgbClr val="AF0316"/>
    <a:srgbClr val="7030A0"/>
    <a:srgbClr val="E6E6E6"/>
    <a:srgbClr val="EBEBEB"/>
    <a:srgbClr val="E8E8E8"/>
    <a:srgbClr val="FBE4E1"/>
    <a:srgbClr val="FCE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64" autoAdjust="0"/>
    <p:restoredTop sz="96000" autoAdjust="0"/>
  </p:normalViewPr>
  <p:slideViewPr>
    <p:cSldViewPr snapToGrid="0">
      <p:cViewPr varScale="1">
        <p:scale>
          <a:sx n="133" d="100"/>
          <a:sy n="133" d="100"/>
        </p:scale>
        <p:origin x="144" y="324"/>
      </p:cViewPr>
      <p:guideLst>
        <p:guide orient="horz" pos="1461"/>
        <p:guide orient="horz" pos="3944"/>
        <p:guide orient="horz" pos="3117"/>
        <p:guide orient="horz" pos="1688"/>
        <p:guide pos="1678"/>
        <p:guide pos="2132"/>
        <p:guide orient="horz" pos="2663"/>
        <p:guide orient="horz" pos="441"/>
        <p:guide pos="4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4032" y="4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Disk%20Google\A&#268;SS\00-komplet%20data%20stavebn&#237;ho%20spo&#345;en&#237;%20-%20kopi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Disk%20Google\A&#268;SS\00-komplet%20data%20stavebn&#237;ho%20spo&#345;en&#237;%20-%20kopi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Disk%20Google\A&#268;SS\00-komplet%20data%20stavebn&#237;ho%20spo&#345;en&#237;%20-%20kop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shade val="58000"/>
                      <a:lumMod val="60000"/>
                      <a:lumOff val="40000"/>
                    </a:schemeClr>
                  </a:gs>
                  <a:gs pos="0">
                    <a:schemeClr val="accent1">
                      <a:shade val="58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87-418C-B681-1BEC40A6D6B5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1">
                      <a:shade val="86000"/>
                      <a:lumMod val="60000"/>
                      <a:lumOff val="40000"/>
                    </a:schemeClr>
                  </a:gs>
                  <a:gs pos="0">
                    <a:schemeClr val="accent1">
                      <a:shade val="86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87-418C-B681-1BEC40A6D6B5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1">
                      <a:tint val="86000"/>
                      <a:lumMod val="60000"/>
                      <a:lumOff val="40000"/>
                    </a:schemeClr>
                  </a:gs>
                  <a:gs pos="0">
                    <a:schemeClr val="accent1">
                      <a:tint val="86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87-418C-B681-1BEC40A6D6B5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1">
                      <a:tint val="58000"/>
                      <a:lumMod val="60000"/>
                      <a:lumOff val="40000"/>
                    </a:schemeClr>
                  </a:gs>
                  <a:gs pos="0">
                    <a:schemeClr val="accent1">
                      <a:tint val="58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87-418C-B681-1BEC40A6D6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List1!$O$57:$U$60</c:f>
              <c:strCache>
                <c:ptCount val="4"/>
                <c:pt idx="0">
                  <c:v>Ano, aktuálně si spořím v rámci stavebního spoření</c:v>
                </c:pt>
                <c:pt idx="1">
                  <c:v>Ano, dříve jsem stavební spoření využíval(a)</c:v>
                </c:pt>
                <c:pt idx="2">
                  <c:v>Aktuálně si nespořím, ale plánuji v budoucnu začít</c:v>
                </c:pt>
                <c:pt idx="3">
                  <c:v>Ne, stavební spoření jsem doposud nevyužíval(a) a ani to neplánuji</c:v>
                </c:pt>
              </c:strCache>
            </c:strRef>
          </c:cat>
          <c:val>
            <c:numRef>
              <c:f>List1!$C$48:$C$51</c:f>
              <c:numCache>
                <c:formatCode>0%</c:formatCode>
                <c:ptCount val="4"/>
                <c:pt idx="0">
                  <c:v>0.34</c:v>
                </c:pt>
                <c:pt idx="1">
                  <c:v>0.32</c:v>
                </c:pt>
                <c:pt idx="2">
                  <c:v>0.11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87-418C-B681-1BEC40A6D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74776783255391"/>
          <c:y val="0.17182265888391091"/>
          <c:w val="0.37541593491575126"/>
          <c:h val="0.67103268426095475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List1!$E$7</c:f>
              <c:numCache>
                <c:formatCode>0.0%</c:formatCode>
                <c:ptCount val="1"/>
                <c:pt idx="0">
                  <c:v>0.36899999999999999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C-48F0-B412-BE2E2E38C536}"/>
            </c:ext>
          </c:extLst>
        </c:ser>
        <c:ser>
          <c:idx val="1"/>
          <c:order val="1"/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F8C-48F0-B412-BE2E2E38C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List1!$E$8</c:f>
              <c:numCache>
                <c:formatCode>0.0%</c:formatCode>
                <c:ptCount val="1"/>
                <c:pt idx="0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8C-48F0-B412-BE2E2E38C536}"/>
            </c:ext>
          </c:extLst>
        </c:ser>
        <c:ser>
          <c:idx val="2"/>
          <c:order val="2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List1!$E$9</c:f>
              <c:numCache>
                <c:formatCode>0.0%</c:formatCode>
                <c:ptCount val="1"/>
                <c:pt idx="0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8C-48F0-B412-BE2E2E38C536}"/>
            </c:ext>
          </c:extLst>
        </c:ser>
        <c:ser>
          <c:idx val="3"/>
          <c:order val="3"/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List1!$E$10</c:f>
              <c:numCache>
                <c:formatCode>0.0%</c:formatCode>
                <c:ptCount val="1"/>
                <c:pt idx="0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8C-48F0-B412-BE2E2E38C536}"/>
            </c:ext>
          </c:extLst>
        </c:ser>
        <c:ser>
          <c:idx val="4"/>
          <c:order val="4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List1!$E$11</c:f>
              <c:numCache>
                <c:formatCode>0.0%</c:formatCode>
                <c:ptCount val="1"/>
                <c:pt idx="0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8C-48F0-B412-BE2E2E38C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2981480"/>
        <c:axId val="462980496"/>
      </c:barChart>
      <c:catAx>
        <c:axId val="462981480"/>
        <c:scaling>
          <c:orientation val="minMax"/>
        </c:scaling>
        <c:delete val="1"/>
        <c:axPos val="b"/>
        <c:majorTickMark val="none"/>
        <c:minorTickMark val="none"/>
        <c:tickLblPos val="nextTo"/>
        <c:crossAx val="462980496"/>
        <c:crosses val="autoZero"/>
        <c:auto val="1"/>
        <c:lblAlgn val="ctr"/>
        <c:lblOffset val="100"/>
        <c:noMultiLvlLbl val="0"/>
      </c:catAx>
      <c:valAx>
        <c:axId val="462980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62981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16065099841053"/>
          <c:y val="2.6845637583892617E-2"/>
          <c:w val="0.59583934900158952"/>
          <c:h val="0.8429493740987249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1. pořadí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4261">
              <a:noFill/>
            </a:ln>
          </c:spPr>
          <c:invertIfNegative val="0"/>
          <c:dLbls>
            <c:dLbl>
              <c:idx val="6"/>
              <c:numFmt formatCode="0%" sourceLinked="0"/>
              <c:spPr>
                <a:noFill/>
                <a:ln w="24261">
                  <a:noFill/>
                </a:ln>
              </c:spPr>
              <c:txPr>
                <a:bodyPr/>
                <a:lstStyle/>
                <a:p>
                  <a:pPr>
                    <a:defRPr sz="600"/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87-B14B-8EE1-DB919D646378}"/>
                </c:ext>
              </c:extLst>
            </c:dLbl>
            <c:dLbl>
              <c:idx val="7"/>
              <c:numFmt formatCode="0%" sourceLinked="0"/>
              <c:spPr>
                <a:noFill/>
                <a:ln w="24261">
                  <a:noFill/>
                </a:ln>
              </c:spPr>
              <c:txPr>
                <a:bodyPr/>
                <a:lstStyle/>
                <a:p>
                  <a:pPr>
                    <a:defRPr sz="500"/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87-B14B-8EE1-DB919D646378}"/>
                </c:ext>
              </c:extLst>
            </c:dLbl>
            <c:numFmt formatCode="0%" sourceLinked="0"/>
            <c:spPr>
              <a:noFill/>
              <a:ln w="24261">
                <a:noFill/>
              </a:ln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pomocník pro financování bydlení</c:v>
                </c:pt>
                <c:pt idx="1">
                  <c:v>spořící produkt s podporou státu</c:v>
                </c:pt>
                <c:pt idx="2">
                  <c:v>spořící nástroj</c:v>
                </c:pt>
                <c:pt idx="3">
                  <c:v>nástroj pro řešení Vašeho bydlení</c:v>
                </c:pt>
                <c:pt idx="4">
                  <c:v>vhodný úvěr na bydlení</c:v>
                </c:pt>
                <c:pt idx="5">
                  <c:v>investice</c:v>
                </c:pt>
                <c:pt idx="6">
                  <c:v>je to tradice</c:v>
                </c:pt>
                <c:pt idx="7">
                  <c:v>prostě ho mám a dále o tom neuvažuji</c:v>
                </c:pt>
                <c:pt idx="8">
                  <c:v>nic z uvedeného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0.28199999999999997</c:v>
                </c:pt>
                <c:pt idx="1">
                  <c:v>0.22899999999999998</c:v>
                </c:pt>
                <c:pt idx="2">
                  <c:v>0.10099999999999999</c:v>
                </c:pt>
                <c:pt idx="3">
                  <c:v>9.8000000000000004E-2</c:v>
                </c:pt>
                <c:pt idx="4">
                  <c:v>7.0999999999999994E-2</c:v>
                </c:pt>
                <c:pt idx="5">
                  <c:v>8.4000000000000005E-2</c:v>
                </c:pt>
                <c:pt idx="6">
                  <c:v>2.7999999999999997E-2</c:v>
                </c:pt>
                <c:pt idx="7">
                  <c:v>2.3E-2</c:v>
                </c:pt>
                <c:pt idx="8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5-4D75-97D3-36470355A987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2. pořadí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 w="24261">
              <a:noFill/>
            </a:ln>
          </c:spPr>
          <c:invertIfNegative val="0"/>
          <c:dLbls>
            <c:dLbl>
              <c:idx val="6"/>
              <c:numFmt formatCode="0%" sourceLinked="0"/>
              <c:spPr>
                <a:noFill/>
                <a:ln w="24261">
                  <a:noFill/>
                </a:ln>
              </c:spPr>
              <c:txPr>
                <a:bodyPr/>
                <a:lstStyle/>
                <a:p>
                  <a:pPr>
                    <a:defRPr sz="6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A87-B14B-8EE1-DB919D646378}"/>
                </c:ext>
              </c:extLst>
            </c:dLbl>
            <c:dLbl>
              <c:idx val="7"/>
              <c:numFmt formatCode="0%" sourceLinked="0"/>
              <c:spPr>
                <a:noFill/>
                <a:ln w="24261">
                  <a:noFill/>
                </a:ln>
              </c:spPr>
              <c:txPr>
                <a:bodyPr/>
                <a:lstStyle/>
                <a:p>
                  <a:pPr>
                    <a:defRPr sz="6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A87-B14B-8EE1-DB919D646378}"/>
                </c:ext>
              </c:extLst>
            </c:dLbl>
            <c:numFmt formatCode="0%" sourceLinked="0"/>
            <c:spPr>
              <a:noFill/>
              <a:ln w="24261">
                <a:noFill/>
              </a:ln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pomocník pro financování bydlení</c:v>
                </c:pt>
                <c:pt idx="1">
                  <c:v>spořící produkt s podporou státu</c:v>
                </c:pt>
                <c:pt idx="2">
                  <c:v>spořící nástroj</c:v>
                </c:pt>
                <c:pt idx="3">
                  <c:v>nástroj pro řešení Vašeho bydlení</c:v>
                </c:pt>
                <c:pt idx="4">
                  <c:v>vhodný úvěr na bydlení</c:v>
                </c:pt>
                <c:pt idx="5">
                  <c:v>investice</c:v>
                </c:pt>
                <c:pt idx="6">
                  <c:v>je to tradice</c:v>
                </c:pt>
                <c:pt idx="7">
                  <c:v>prostě ho mám a dále o tom neuvažuji</c:v>
                </c:pt>
                <c:pt idx="8">
                  <c:v>nic z uvedeného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0.14300000000000002</c:v>
                </c:pt>
                <c:pt idx="1">
                  <c:v>0.158</c:v>
                </c:pt>
                <c:pt idx="2">
                  <c:v>0.13800000000000001</c:v>
                </c:pt>
                <c:pt idx="3">
                  <c:v>0.11900000000000001</c:v>
                </c:pt>
                <c:pt idx="4">
                  <c:v>0.10099999999999999</c:v>
                </c:pt>
                <c:pt idx="5">
                  <c:v>7.2999999999999995E-2</c:v>
                </c:pt>
                <c:pt idx="6">
                  <c:v>3.1E-2</c:v>
                </c:pt>
                <c:pt idx="7">
                  <c:v>1.8000000000000002E-2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45-4D75-97D3-36470355A987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3. pořadí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4261">
              <a:noFill/>
            </a:ln>
          </c:spPr>
          <c:invertIfNegative val="0"/>
          <c:dLbls>
            <c:dLbl>
              <c:idx val="6"/>
              <c:numFmt formatCode="0%" sourceLinked="0"/>
              <c:spPr>
                <a:noFill/>
                <a:ln w="24261">
                  <a:noFill/>
                </a:ln>
              </c:spPr>
              <c:txPr>
                <a:bodyPr/>
                <a:lstStyle/>
                <a:p>
                  <a:pPr>
                    <a:defRPr sz="6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A87-B14B-8EE1-DB919D646378}"/>
                </c:ext>
              </c:extLst>
            </c:dLbl>
            <c:dLbl>
              <c:idx val="7"/>
              <c:numFmt formatCode="0%" sourceLinked="0"/>
              <c:spPr>
                <a:noFill/>
                <a:ln w="24261">
                  <a:noFill/>
                </a:ln>
              </c:spPr>
              <c:txPr>
                <a:bodyPr/>
                <a:lstStyle/>
                <a:p>
                  <a:pPr>
                    <a:defRPr sz="6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A87-B14B-8EE1-DB919D646378}"/>
                </c:ext>
              </c:extLst>
            </c:dLbl>
            <c:numFmt formatCode="0%" sourceLinked="0"/>
            <c:spPr>
              <a:noFill/>
              <a:ln w="24261">
                <a:noFill/>
              </a:ln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pomocník pro financování bydlení</c:v>
                </c:pt>
                <c:pt idx="1">
                  <c:v>spořící produkt s podporou státu</c:v>
                </c:pt>
                <c:pt idx="2">
                  <c:v>spořící nástroj</c:v>
                </c:pt>
                <c:pt idx="3">
                  <c:v>nástroj pro řešení Vašeho bydlení</c:v>
                </c:pt>
                <c:pt idx="4">
                  <c:v>vhodný úvěr na bydlení</c:v>
                </c:pt>
                <c:pt idx="5">
                  <c:v>investice</c:v>
                </c:pt>
                <c:pt idx="6">
                  <c:v>je to tradice</c:v>
                </c:pt>
                <c:pt idx="7">
                  <c:v>prostě ho mám a dále o tom neuvažuji</c:v>
                </c:pt>
                <c:pt idx="8">
                  <c:v>nic z uvedeného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9.8000000000000004E-2</c:v>
                </c:pt>
                <c:pt idx="1">
                  <c:v>0.114</c:v>
                </c:pt>
                <c:pt idx="2">
                  <c:v>0.10400000000000001</c:v>
                </c:pt>
                <c:pt idx="3">
                  <c:v>9.3000000000000013E-2</c:v>
                </c:pt>
                <c:pt idx="4">
                  <c:v>0.109</c:v>
                </c:pt>
                <c:pt idx="5">
                  <c:v>5.9000000000000004E-2</c:v>
                </c:pt>
                <c:pt idx="6">
                  <c:v>3.3000000000000002E-2</c:v>
                </c:pt>
                <c:pt idx="7">
                  <c:v>2.8999999999999998E-2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45-4D75-97D3-36470355A98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noFill/>
            <a:ln w="24261">
              <a:noFill/>
            </a:ln>
          </c:spPr>
          <c:invertIfNegative val="0"/>
          <c:dLbls>
            <c:numFmt formatCode="0%" sourceLinked="0"/>
            <c:spPr>
              <a:noFill/>
              <a:ln w="242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pomocník pro financování bydlení</c:v>
                </c:pt>
                <c:pt idx="1">
                  <c:v>spořící produkt s podporou státu</c:v>
                </c:pt>
                <c:pt idx="2">
                  <c:v>spořící nástroj</c:v>
                </c:pt>
                <c:pt idx="3">
                  <c:v>nástroj pro řešení Vašeho bydlení</c:v>
                </c:pt>
                <c:pt idx="4">
                  <c:v>vhodný úvěr na bydlení</c:v>
                </c:pt>
                <c:pt idx="5">
                  <c:v>investice</c:v>
                </c:pt>
                <c:pt idx="6">
                  <c:v>je to tradice</c:v>
                </c:pt>
                <c:pt idx="7">
                  <c:v>prostě ho mám a dále o tom neuvažuji</c:v>
                </c:pt>
                <c:pt idx="8">
                  <c:v>nic z uvedeného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>
                  <c:v>0.52300000000000002</c:v>
                </c:pt>
                <c:pt idx="1">
                  <c:v>0.501</c:v>
                </c:pt>
                <c:pt idx="2">
                  <c:v>0.34299999999999997</c:v>
                </c:pt>
                <c:pt idx="3">
                  <c:v>0.31</c:v>
                </c:pt>
                <c:pt idx="4">
                  <c:v>0.28100000000000003</c:v>
                </c:pt>
                <c:pt idx="5">
                  <c:v>0.21600000000000003</c:v>
                </c:pt>
                <c:pt idx="6">
                  <c:v>9.1999999999999998E-2</c:v>
                </c:pt>
                <c:pt idx="7">
                  <c:v>7.0000000000000007E-2</c:v>
                </c:pt>
                <c:pt idx="8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45-4D75-97D3-36470355A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476221112"/>
        <c:axId val="476221896"/>
      </c:barChart>
      <c:catAx>
        <c:axId val="4762211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13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cs-CZ"/>
          </a:p>
        </c:txPr>
        <c:crossAx val="476221896"/>
        <c:crosses val="autoZero"/>
        <c:auto val="1"/>
        <c:lblAlgn val="ctr"/>
        <c:lblOffset val="40"/>
        <c:tickLblSkip val="1"/>
        <c:tickMarkSkip val="1"/>
        <c:noMultiLvlLbl val="0"/>
      </c:catAx>
      <c:valAx>
        <c:axId val="476221896"/>
        <c:scaling>
          <c:orientation val="minMax"/>
          <c:max val="1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12130">
            <a:solidFill>
              <a:srgbClr val="FFFFFF"/>
            </a:solidFill>
            <a:prstDash val="solid"/>
          </a:ln>
        </c:spPr>
        <c:crossAx val="476221112"/>
        <c:crosses val="autoZero"/>
        <c:crossBetween val="between"/>
        <c:majorUnit val="20"/>
      </c:valAx>
      <c:spPr>
        <a:noFill/>
        <a:ln w="24261">
          <a:noFill/>
        </a:ln>
      </c:spPr>
    </c:plotArea>
    <c:legend>
      <c:legendPos val="r"/>
      <c:layout>
        <c:manualLayout>
          <c:xMode val="edge"/>
          <c:yMode val="edge"/>
          <c:x val="0.38782279567694483"/>
          <c:y val="0.82774052277700749"/>
          <c:w val="0.34702547981832244"/>
          <c:h val="0.17225949876098956"/>
        </c:manualLayout>
      </c:layout>
      <c:overlay val="0"/>
      <c:spPr>
        <a:noFill/>
        <a:ln w="24261">
          <a:noFill/>
        </a:ln>
      </c:spPr>
      <c:txPr>
        <a:bodyPr/>
        <a:lstStyle/>
        <a:p>
          <a:pPr>
            <a:defRPr sz="9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cs-CZ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nových úvěrů poskytnutých stavebními</a:t>
            </a:r>
            <a:br>
              <a:rPr lang="cs-CZ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spořitelnami v roce 2021 (podle počtu)</a:t>
            </a:r>
          </a:p>
        </c:rich>
      </c:tx>
      <c:layout>
        <c:manualLayout>
          <c:xMode val="edge"/>
          <c:yMode val="edge"/>
          <c:x val="0.2504390704536224"/>
          <c:y val="3.3642458178019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5127289037235802E-2"/>
          <c:y val="0.17480404701249869"/>
          <c:w val="0.72752074779160458"/>
          <c:h val="0.786978185982428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42-4F26-AD6C-CFBEB0E38D5B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42-4F26-AD6C-CFBEB0E38D5B}"/>
              </c:ext>
            </c:extLst>
          </c:dPt>
          <c:dPt>
            <c:idx val="2"/>
            <c:bubble3D val="0"/>
            <c:explosion val="24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42-4F26-AD6C-CFBEB0E38D5B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42-4F26-AD6C-CFBEB0E38D5B}"/>
              </c:ext>
            </c:extLst>
          </c:dPt>
          <c:dLbls>
            <c:dLbl>
              <c:idx val="0"/>
              <c:layout>
                <c:manualLayout>
                  <c:x val="-2.5014673951260957E-2"/>
                  <c:y val="0.13776545797542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1" i="0" u="none" strike="noStrike" kern="1200" baseline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BB230E8-5A6D-417D-B47D-67C5105E2FC7}" type="VALUE">
                      <a:rPr lang="en-US" sz="900" b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l">
                        <a:defRPr sz="9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[HODNOTA]</a:t>
                    </a:fld>
                    <a:r>
                      <a:rPr lang="en-US" sz="9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</a:t>
                    </a:r>
                    <a:fld id="{F6766ECE-BA7D-4981-969C-182C718FAE90}" type="PERCENTAGE">
                      <a:rPr lang="en-US" sz="9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l">
                        <a:defRPr sz="9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[PROCENTO]</a:t>
                    </a:fld>
                    <a:r>
                      <a:rPr lang="en-US" sz="9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48925595037493"/>
                      <c:h val="5.689705097642128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A42-4F26-AD6C-CFBEB0E38D5B}"/>
                </c:ext>
              </c:extLst>
            </c:dLbl>
            <c:dLbl>
              <c:idx val="1"/>
              <c:layout>
                <c:manualLayout>
                  <c:x val="-0.15314956998021123"/>
                  <c:y val="8.10633943850842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9B069036-D3D3-43C0-A487-617B57243AC0}" type="VALUE">
                      <a:rPr lang="en-US" sz="9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[HODNOTA]</a:t>
                    </a:fld>
                    <a:r>
                      <a:rPr lang="en-US" sz="9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</a:t>
                    </a:r>
                    <a:fld id="{3DA3BE27-8AC7-4D2B-937A-BBCA3B492D95}" type="PERCENTAGE">
                      <a:rPr lang="en-US" sz="9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[PROCENTO]</a:t>
                    </a:fld>
                    <a:r>
                      <a:rPr lang="en-US" sz="9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A42-4F26-AD6C-CFBEB0E38D5B}"/>
                </c:ext>
              </c:extLst>
            </c:dLbl>
            <c:dLbl>
              <c:idx val="2"/>
              <c:layout>
                <c:manualLayout>
                  <c:x val="1.6718418960939001E-3"/>
                  <c:y val="-6.78477573179237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3A84724-22FA-45F6-B670-2844E7D9BA04}" type="VALUE">
                      <a:rPr lang="en-US" sz="900" b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[HODNOTA]</a:t>
                    </a:fld>
                    <a:r>
                      <a:rPr lang="en-US" sz="9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</a:t>
                    </a:r>
                    <a:fld id="{7621BF91-C97E-4DF0-8869-ECB7064D5897}" type="PERCENTAGE">
                      <a:rPr lang="en-US" sz="900" b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[PROCENTO]</a:t>
                    </a:fld>
                    <a:r>
                      <a:rPr lang="en-US" sz="9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A42-4F26-AD6C-CFBEB0E38D5B}"/>
                </c:ext>
              </c:extLst>
            </c:dLbl>
            <c:dLbl>
              <c:idx val="3"/>
              <c:layout>
                <c:manualLayout>
                  <c:x val="0.12554251386005852"/>
                  <c:y val="8.18531759112385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4B5C5EB-0DE7-4F42-A9F9-BF7F466EBFEC}" type="VALUE">
                      <a:rPr lang="en-US" sz="900" b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[HODNOTA]</a:t>
                    </a:fld>
                    <a:r>
                      <a:rPr lang="en-US" sz="9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</a:t>
                    </a:r>
                    <a:fld id="{E34A99B5-808B-46B8-9B8C-CEAB4B001BC2}" type="PERCENTAGE">
                      <a:rPr lang="en-US" sz="900" b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[PROCENTO]</a:t>
                    </a:fld>
                    <a:r>
                      <a:rPr lang="en-US" sz="9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A42-4F26-AD6C-CFBEB0E38D5B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NÚpoč!$A$6:$A$9</c:f>
              <c:strCache>
                <c:ptCount val="4"/>
                <c:pt idx="0">
                  <c:v>Nové byty a rodinné domy</c:v>
                </c:pt>
                <c:pt idx="1">
                  <c:v>Koupě bytu nebo rodinného domu</c:v>
                </c:pt>
                <c:pt idx="2">
                  <c:v>Rekonstrukce a modernizace</c:v>
                </c:pt>
                <c:pt idx="3">
                  <c:v>Ostatní</c:v>
                </c:pt>
              </c:strCache>
            </c:strRef>
          </c:cat>
          <c:val>
            <c:numRef>
              <c:f>NÚpoč!$AA$6:$AA$9</c:f>
              <c:numCache>
                <c:formatCode>#,##0</c:formatCode>
                <c:ptCount val="4"/>
                <c:pt idx="0">
                  <c:v>5749</c:v>
                </c:pt>
                <c:pt idx="1">
                  <c:v>16823</c:v>
                </c:pt>
                <c:pt idx="2">
                  <c:v>22938</c:v>
                </c:pt>
                <c:pt idx="3">
                  <c:v>22561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42-4F26-AD6C-CFBEB0E38D5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66342045857353404"/>
          <c:y val="0.34726243875083668"/>
          <c:w val="0.3365795414264659"/>
          <c:h val="0.3788470174806132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cs-CZ" sz="9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Počty smluv a úvěrů, objemy vkladů a úvěrů</a:t>
            </a:r>
            <a:endParaRPr lang="cs-CZ" sz="900" b="0" i="0" u="none" strike="noStrike" baseline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0008201466615209"/>
          <c:y val="1.688799215376241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82739148292708"/>
          <c:y val="0.16595160923730781"/>
          <c:w val="0.88399394686179888"/>
          <c:h val="0.67252798700136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'[00-komplet data stavebního spoření - kopie.xlsx]Sml'!$B$57</c:f>
              <c:strCache>
                <c:ptCount val="1"/>
                <c:pt idx="0">
                  <c:v>Contracts in savings phase (pcs. million)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63E-4AEB-AA27-EEE81C8D4A10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63E-4AEB-AA27-EEE81C8D4A10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63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63E-4AEB-AA27-EEE81C8D4A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7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'[00-komplet data stavebního spoření - kopie.xlsx]Sml'!$D$56:$AE$56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'[00-komplet data stavebního spoření - kopie.xlsx]Sml'!$D$57:$AE$57</c:f>
              <c:numCache>
                <c:formatCode>#,##0.00</c:formatCode>
                <c:ptCount val="28"/>
                <c:pt idx="0">
                  <c:v>0.64939999999999998</c:v>
                </c:pt>
                <c:pt idx="1">
                  <c:v>1.063849</c:v>
                </c:pt>
                <c:pt idx="2">
                  <c:v>1.61</c:v>
                </c:pt>
                <c:pt idx="3">
                  <c:v>1.968208</c:v>
                </c:pt>
                <c:pt idx="4">
                  <c:v>2.3718159999999999</c:v>
                </c:pt>
                <c:pt idx="5">
                  <c:v>2.8013889999999999</c:v>
                </c:pt>
                <c:pt idx="6">
                  <c:v>3.4245800000000002</c:v>
                </c:pt>
                <c:pt idx="7">
                  <c:v>4.1964079999999999</c:v>
                </c:pt>
                <c:pt idx="8">
                  <c:v>4.8706199999999997</c:v>
                </c:pt>
                <c:pt idx="9">
                  <c:v>6.3008309999999996</c:v>
                </c:pt>
                <c:pt idx="10">
                  <c:v>5.8993000000000002</c:v>
                </c:pt>
                <c:pt idx="11">
                  <c:v>5.573874</c:v>
                </c:pt>
                <c:pt idx="12">
                  <c:v>5.2975219999999998</c:v>
                </c:pt>
                <c:pt idx="13">
                  <c:v>5.1325950000000002</c:v>
                </c:pt>
                <c:pt idx="14">
                  <c:v>5.0705099999999996</c:v>
                </c:pt>
                <c:pt idx="15">
                  <c:v>4.926183</c:v>
                </c:pt>
                <c:pt idx="16">
                  <c:v>4.8453189999999999</c:v>
                </c:pt>
                <c:pt idx="17">
                  <c:v>4.5504680000000004</c:v>
                </c:pt>
                <c:pt idx="18">
                  <c:v>4.316999</c:v>
                </c:pt>
                <c:pt idx="19">
                  <c:v>4.0666840000000004</c:v>
                </c:pt>
                <c:pt idx="20">
                  <c:v>3.825367</c:v>
                </c:pt>
                <c:pt idx="21">
                  <c:v>3.503349</c:v>
                </c:pt>
                <c:pt idx="22">
                  <c:v>3.3120769999999999</c:v>
                </c:pt>
                <c:pt idx="23">
                  <c:v>3.2124269999999999</c:v>
                </c:pt>
                <c:pt idx="24">
                  <c:v>3.1668240000000001</c:v>
                </c:pt>
                <c:pt idx="25">
                  <c:v>3.2267329999999999</c:v>
                </c:pt>
                <c:pt idx="26">
                  <c:v>3.24274</c:v>
                </c:pt>
                <c:pt idx="27">
                  <c:v>3.2658390000000002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3E-4AEB-AA27-EEE81C8D4A10}"/>
            </c:ext>
          </c:extLst>
        </c:ser>
        <c:ser>
          <c:idx val="2"/>
          <c:order val="1"/>
          <c:tx>
            <c:strRef>
              <c:f>'[00-komplet data stavebního spoření - kopie.xlsx]Sml'!$B$59</c:f>
              <c:strCache>
                <c:ptCount val="1"/>
                <c:pt idx="0">
                  <c:v>Outstanding loans (pcs.)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700" b="1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'[00-komplet data stavebního spoření - kopie.xlsx]Sml'!$D$56:$AE$56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'[00-komplet data stavebního spoření - kopie.xlsx]Sml'!$D$59:$AE$59</c:f>
              <c:numCache>
                <c:formatCode>General</c:formatCode>
                <c:ptCount val="28"/>
                <c:pt idx="2" formatCode="#,##0.00">
                  <c:v>1.9599999999999999E-2</c:v>
                </c:pt>
                <c:pt idx="3" formatCode="#,##0.00">
                  <c:v>8.1869999999999998E-2</c:v>
                </c:pt>
                <c:pt idx="4" formatCode="#,##0.00">
                  <c:v>0.18724499999999999</c:v>
                </c:pt>
                <c:pt idx="5" formatCode="#,##0.00">
                  <c:v>0.28694199999999997</c:v>
                </c:pt>
                <c:pt idx="6" formatCode="#,##0.00">
                  <c:v>0.37346299999999999</c:v>
                </c:pt>
                <c:pt idx="7" formatCode="#,##0.00">
                  <c:v>0.46582400000000002</c:v>
                </c:pt>
                <c:pt idx="8" formatCode="#,##0.00">
                  <c:v>0.56891999999999998</c:v>
                </c:pt>
                <c:pt idx="9" formatCode="#,##0.00">
                  <c:v>0.68574000000000002</c:v>
                </c:pt>
                <c:pt idx="10" formatCode="#,##0.00">
                  <c:v>0.78648300000000004</c:v>
                </c:pt>
                <c:pt idx="11" formatCode="#,##0.00">
                  <c:v>0.85787500000000005</c:v>
                </c:pt>
                <c:pt idx="12" formatCode="#,##0.00">
                  <c:v>0.90065300000000004</c:v>
                </c:pt>
                <c:pt idx="13" formatCode="#,##0.00">
                  <c:v>0.942944</c:v>
                </c:pt>
                <c:pt idx="14" formatCode="#,##0.00">
                  <c:v>0.97117600000000004</c:v>
                </c:pt>
                <c:pt idx="15" formatCode="#,##0.00">
                  <c:v>0.98835300000000004</c:v>
                </c:pt>
                <c:pt idx="16" formatCode="#,##0.00">
                  <c:v>0.99335700000000005</c:v>
                </c:pt>
                <c:pt idx="17" formatCode="#,##0.00">
                  <c:v>0.95665900000000004</c:v>
                </c:pt>
                <c:pt idx="18" formatCode="#,##0.00">
                  <c:v>0.89435799999999999</c:v>
                </c:pt>
                <c:pt idx="19" formatCode="#,##0.00">
                  <c:v>0.81516</c:v>
                </c:pt>
                <c:pt idx="20" formatCode="#,##0.00">
                  <c:v>0.75255799999999995</c:v>
                </c:pt>
                <c:pt idx="21" formatCode="#,##0.00">
                  <c:v>0.69543900000000003</c:v>
                </c:pt>
                <c:pt idx="22" formatCode="#,##0.00">
                  <c:v>0.65021399999999996</c:v>
                </c:pt>
                <c:pt idx="23" formatCode="#,##0.00">
                  <c:v>0.61298200000000003</c:v>
                </c:pt>
                <c:pt idx="24" formatCode="#,##0.00">
                  <c:v>0.58816500000000005</c:v>
                </c:pt>
                <c:pt idx="25" formatCode="#,##0.00">
                  <c:v>0.55536799999999997</c:v>
                </c:pt>
                <c:pt idx="26" formatCode="#,##0.00">
                  <c:v>0.52033300000000005</c:v>
                </c:pt>
                <c:pt idx="27" formatCode="#,##0.00">
                  <c:v>0.49071399999999998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3E-4AEB-AA27-EEE81C8D4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2637568"/>
        <c:axId val="192655744"/>
      </c:barChart>
      <c:catAx>
        <c:axId val="19263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cs-CZ"/>
          </a:p>
        </c:txPr>
        <c:crossAx val="192655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2655744"/>
        <c:scaling>
          <c:orientation val="minMax"/>
          <c:max val="7.0000000000000098"/>
          <c:min val="0"/>
        </c:scaling>
        <c:delete val="0"/>
        <c:axPos val="l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cs-CZ" sz="800" b="1" i="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Počet smluv ve fázi spoření (miliony ks)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cs-CZ" sz="800" b="1" i="0" baseline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  <a:latin typeface="+mn-lt"/>
                  </a:rPr>
                  <a:t>Počet aktivních úvěrů (miliony ks)</a:t>
                </a:r>
                <a:endParaRPr lang="cs-CZ" sz="800" b="1" baseline="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6.7733538011092069E-3"/>
              <c:y val="8.51288206880407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/>
            </a:pPr>
            <a:endParaRPr lang="cs-CZ"/>
          </a:p>
        </c:txPr>
        <c:crossAx val="192637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cs-CZ" sz="9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Počty smluv a úvěrů, objemy vkladů a úvěrů</a:t>
            </a:r>
            <a:endParaRPr lang="cs-CZ" sz="900" b="0" i="0" u="none" strike="noStrike" baseline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0353936407687698"/>
          <c:y val="3.518995234318670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82739148292708"/>
          <c:y val="0.30160771103126632"/>
          <c:w val="0.88399394686179888"/>
          <c:h val="0.53687214017435003"/>
        </c:manualLayout>
      </c:layout>
      <c:lineChart>
        <c:grouping val="standard"/>
        <c:varyColors val="0"/>
        <c:ser>
          <c:idx val="1"/>
          <c:order val="0"/>
          <c:tx>
            <c:strRef>
              <c:f>'[00-komplet data stavebního spoření - kopie.xlsx]Sml'!$B$58</c:f>
              <c:strCache>
                <c:ptCount val="1"/>
                <c:pt idx="0">
                  <c:v>Deposits (CZK bn)</c:v>
                </c:pt>
              </c:strCache>
            </c:strRef>
          </c:tx>
          <c:spPr>
            <a:ln w="47625">
              <a:solidFill>
                <a:srgbClr val="00B0F0"/>
              </a:solidFill>
            </a:ln>
          </c:spPr>
          <c:marker>
            <c:symbol val="none"/>
          </c:marker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7310-45F3-9A8D-809D19BABF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 b="1" baseline="0">
                    <a:solidFill>
                      <a:srgbClr val="00B0F0"/>
                    </a:solidFill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'[00-komplet data stavebního spoření - kopie.xlsx]Sml'!$D$56:$AE$56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'[00-komplet data stavebního spoření - kopie.xlsx]Sml'!$D$58:$AE$58</c:f>
              <c:numCache>
                <c:formatCode>#,##0</c:formatCode>
                <c:ptCount val="28"/>
                <c:pt idx="0">
                  <c:v>6.35</c:v>
                </c:pt>
                <c:pt idx="1">
                  <c:v>16.329999999999998</c:v>
                </c:pt>
                <c:pt idx="2">
                  <c:v>34.5</c:v>
                </c:pt>
                <c:pt idx="3">
                  <c:v>59.552</c:v>
                </c:pt>
                <c:pt idx="4">
                  <c:v>81.730999999999995</c:v>
                </c:pt>
                <c:pt idx="5">
                  <c:v>93.629000000000005</c:v>
                </c:pt>
                <c:pt idx="6">
                  <c:v>110.4</c:v>
                </c:pt>
                <c:pt idx="7">
                  <c:v>133.309</c:v>
                </c:pt>
                <c:pt idx="8">
                  <c:v>180.19</c:v>
                </c:pt>
                <c:pt idx="9">
                  <c:v>236.815</c:v>
                </c:pt>
                <c:pt idx="10">
                  <c:v>287.077</c:v>
                </c:pt>
                <c:pt idx="11">
                  <c:v>328.98700000000002</c:v>
                </c:pt>
                <c:pt idx="12">
                  <c:v>359.84800000000001</c:v>
                </c:pt>
                <c:pt idx="13">
                  <c:v>384.88</c:v>
                </c:pt>
                <c:pt idx="14">
                  <c:v>401.06099999999998</c:v>
                </c:pt>
                <c:pt idx="15">
                  <c:v>415.14983234299996</c:v>
                </c:pt>
                <c:pt idx="16">
                  <c:v>430.12190900000002</c:v>
                </c:pt>
                <c:pt idx="17">
                  <c:v>433.43298700000003</c:v>
                </c:pt>
                <c:pt idx="18">
                  <c:v>434.98630100000003</c:v>
                </c:pt>
                <c:pt idx="19">
                  <c:v>429.10983499999998</c:v>
                </c:pt>
                <c:pt idx="20">
                  <c:v>413.57637699999998</c:v>
                </c:pt>
                <c:pt idx="21">
                  <c:v>384.22462000000002</c:v>
                </c:pt>
                <c:pt idx="22">
                  <c:v>362.60258099999999</c:v>
                </c:pt>
                <c:pt idx="23">
                  <c:v>358.903614</c:v>
                </c:pt>
                <c:pt idx="24">
                  <c:v>355.03661399999999</c:v>
                </c:pt>
                <c:pt idx="25">
                  <c:v>359.73183299999999</c:v>
                </c:pt>
                <c:pt idx="26">
                  <c:v>362.65313700000002</c:v>
                </c:pt>
                <c:pt idx="27">
                  <c:v>366.25900000000001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310-45F3-9A8D-809D19BABFDD}"/>
            </c:ext>
          </c:extLst>
        </c:ser>
        <c:ser>
          <c:idx val="3"/>
          <c:order val="1"/>
          <c:tx>
            <c:strRef>
              <c:f>'[00-komplet data stavebního spoření - kopie.xlsx]Sml'!$B$60</c:f>
              <c:strCache>
                <c:ptCount val="1"/>
                <c:pt idx="0">
                  <c:v>Lent amount (CZK bn)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700" b="1" baseline="0">
                    <a:solidFill>
                      <a:srgbClr val="0070C0"/>
                    </a:solidFill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'[00-komplet data stavebního spoření - kopie.xlsx]Sml'!$D$56:$AE$56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'[00-komplet data stavebního spoření - kopie.xlsx]Sml'!$D$60:$AE$60</c:f>
              <c:numCache>
                <c:formatCode>General</c:formatCode>
                <c:ptCount val="28"/>
                <c:pt idx="2" formatCode="0">
                  <c:v>1.3</c:v>
                </c:pt>
                <c:pt idx="3" formatCode="0">
                  <c:v>5.9359999999999999</c:v>
                </c:pt>
                <c:pt idx="4" formatCode="0">
                  <c:v>17.669</c:v>
                </c:pt>
                <c:pt idx="5" formatCode="0">
                  <c:v>26.346</c:v>
                </c:pt>
                <c:pt idx="6" formatCode="0">
                  <c:v>31.010999999999999</c:v>
                </c:pt>
                <c:pt idx="7" formatCode="0">
                  <c:v>37.022999999999996</c:v>
                </c:pt>
                <c:pt idx="8" formatCode="0">
                  <c:v>46.308</c:v>
                </c:pt>
                <c:pt idx="9" formatCode="0">
                  <c:v>63.596999999999994</c:v>
                </c:pt>
                <c:pt idx="10" formatCode="0">
                  <c:v>84.183999999999997</c:v>
                </c:pt>
                <c:pt idx="11" formatCode="0">
                  <c:v>108.063</c:v>
                </c:pt>
                <c:pt idx="12" formatCode="0">
                  <c:v>135.45069599999999</c:v>
                </c:pt>
                <c:pt idx="13" formatCode="0">
                  <c:v>179.30100000000002</c:v>
                </c:pt>
                <c:pt idx="14" formatCode="0">
                  <c:v>227.417</c:v>
                </c:pt>
                <c:pt idx="15" formatCode="0">
                  <c:v>267.511841312</c:v>
                </c:pt>
                <c:pt idx="16" formatCode="0">
                  <c:v>293.362436</c:v>
                </c:pt>
                <c:pt idx="17" formatCode="0">
                  <c:v>293.11501800000002</c:v>
                </c:pt>
                <c:pt idx="18" formatCode="0">
                  <c:v>282.21723900000001</c:v>
                </c:pt>
                <c:pt idx="19" formatCode="0">
                  <c:v>261.41113799999999</c:v>
                </c:pt>
                <c:pt idx="20" formatCode="0">
                  <c:v>249.62536699999998</c:v>
                </c:pt>
                <c:pt idx="21" formatCode="0">
                  <c:v>242.65533199999999</c:v>
                </c:pt>
                <c:pt idx="22" formatCode="0">
                  <c:v>240.59356400000001</c:v>
                </c:pt>
                <c:pt idx="23" formatCode="0">
                  <c:v>245.68869799999999</c:v>
                </c:pt>
                <c:pt idx="24" formatCode="0">
                  <c:v>262.94469300000003</c:v>
                </c:pt>
                <c:pt idx="25" formatCode="0">
                  <c:v>278.10614800000002</c:v>
                </c:pt>
                <c:pt idx="26" formatCode="0">
                  <c:v>293.49125700000002</c:v>
                </c:pt>
                <c:pt idx="27" formatCode="0">
                  <c:v>319.327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310-45F3-9A8D-809D19BAB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637568"/>
        <c:axId val="192655744"/>
      </c:lineChart>
      <c:catAx>
        <c:axId val="19263756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cs-CZ"/>
          </a:p>
        </c:txPr>
        <c:crossAx val="192655744"/>
        <c:crosses val="max"/>
        <c:auto val="1"/>
        <c:lblAlgn val="ctr"/>
        <c:lblOffset val="100"/>
        <c:tickLblSkip val="1"/>
        <c:tickMarkSkip val="1"/>
        <c:noMultiLvlLbl val="0"/>
      </c:catAx>
      <c:valAx>
        <c:axId val="192655744"/>
        <c:scaling>
          <c:orientation val="minMax"/>
          <c:max val="600"/>
        </c:scaling>
        <c:delete val="0"/>
        <c:axPos val="l"/>
        <c:title>
          <c:tx>
            <c:rich>
              <a:bodyPr/>
              <a:lstStyle/>
              <a:p>
                <a:pPr>
                  <a:defRPr sz="900"/>
                </a:pPr>
                <a:r>
                  <a:rPr lang="cs-CZ" sz="900" b="1" i="0" baseline="0" dirty="0">
                    <a:solidFill>
                      <a:srgbClr val="00B0F0"/>
                    </a:solidFill>
                    <a:effectLst/>
                  </a:rPr>
                  <a:t>Objem vkladů (mld. Kč)</a:t>
                </a:r>
                <a:endParaRPr lang="cs-CZ" sz="900" dirty="0">
                  <a:solidFill>
                    <a:srgbClr val="00B0F0"/>
                  </a:solidFill>
                  <a:effectLst/>
                </a:endParaRPr>
              </a:p>
              <a:p>
                <a:pPr>
                  <a:defRPr sz="900"/>
                </a:pPr>
                <a:r>
                  <a:rPr lang="cs-CZ" sz="900" b="1" i="0" baseline="0" dirty="0">
                    <a:solidFill>
                      <a:srgbClr val="0070C0"/>
                    </a:solidFill>
                    <a:effectLst/>
                  </a:rPr>
                  <a:t>Objem úvěrů</a:t>
                </a:r>
                <a:r>
                  <a:rPr lang="de-DE" sz="900" b="1" i="0" baseline="0" dirty="0">
                    <a:solidFill>
                      <a:srgbClr val="0070C0"/>
                    </a:solidFill>
                    <a:effectLst/>
                  </a:rPr>
                  <a:t> (</a:t>
                </a:r>
                <a:r>
                  <a:rPr lang="cs-CZ" sz="900" b="1" i="0" baseline="0" dirty="0">
                    <a:solidFill>
                      <a:srgbClr val="0070C0"/>
                    </a:solidFill>
                    <a:effectLst/>
                  </a:rPr>
                  <a:t>mld. Kč</a:t>
                </a:r>
                <a:r>
                  <a:rPr lang="de-DE" sz="900" b="1" i="0" baseline="0" dirty="0">
                    <a:solidFill>
                      <a:srgbClr val="0070C0"/>
                    </a:solidFill>
                    <a:effectLst/>
                  </a:rPr>
                  <a:t>)</a:t>
                </a:r>
                <a:endParaRPr lang="cs-CZ" sz="900" dirty="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1.0215961423290586E-2"/>
              <c:y val="0.1627754482644664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/>
            </a:pPr>
            <a:endParaRPr lang="cs-CZ"/>
          </a:p>
        </c:txPr>
        <c:crossAx val="192637568"/>
        <c:crosses val="autoZero"/>
        <c:crossBetween val="between"/>
        <c:minorUnit val="100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Century Gothic" pitchFamily="34" charset="0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640F6A5-9080-4E70-B802-25C28AB79C70}" type="datetimeFigureOut">
              <a:rPr lang="en-GB" smtClean="0"/>
              <a:pPr/>
              <a:t>01/06/2022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820602F-4F05-45D9-805B-E85885946F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2B4D840-579E-4A0A-8746-563BB81BFCF8}" type="datetimeFigureOut">
              <a:rPr lang="en-GB" smtClean="0"/>
              <a:pPr/>
              <a:t>01/06/2022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849F58B-522D-43AE-9196-6FF1A84B551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23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38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02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9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239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71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9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05EA31-1F26-44D6-99A8-702D0F52951F}"/>
              </a:ext>
            </a:extLst>
          </p:cNvPr>
          <p:cNvSpPr/>
          <p:nvPr userDrawn="1"/>
        </p:nvSpPr>
        <p:spPr>
          <a:xfrm>
            <a:off x="0" y="0"/>
            <a:ext cx="360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14" name="Cover Subtitle"/>
          <p:cNvSpPr>
            <a:spLocks noGrp="1"/>
          </p:cNvSpPr>
          <p:nvPr>
            <p:ph type="subTitle" idx="1" hasCustomPrompt="1"/>
          </p:nvPr>
        </p:nvSpPr>
        <p:spPr>
          <a:xfrm>
            <a:off x="3816000" y="3240000"/>
            <a:ext cx="5005738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GB" sz="1800" b="0" kern="1200" cap="none" spc="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6" name="Cover Title"/>
          <p:cNvSpPr>
            <a:spLocks noGrp="1"/>
          </p:cNvSpPr>
          <p:nvPr>
            <p:ph type="ctrTitle" hasCustomPrompt="1"/>
          </p:nvPr>
        </p:nvSpPr>
        <p:spPr>
          <a:xfrm>
            <a:off x="3816000" y="2040956"/>
            <a:ext cx="5005738" cy="8371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marL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GB" sz="3200" b="1" kern="1200" spc="0" baseline="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cs-CZ" noProof="0" dirty="0"/>
              <a:t>Kliknutím vložíte název prezentace</a:t>
            </a:r>
            <a:endParaRPr lang="fr-FR" noProof="0" dirty="0"/>
          </a:p>
        </p:txBody>
      </p:sp>
      <p:sp>
        <p:nvSpPr>
          <p:cNvPr id="25" name="Privacy"/>
          <p:cNvSpPr>
            <a:spLocks noGrp="1"/>
          </p:cNvSpPr>
          <p:nvPr>
            <p:ph type="body" sz="quarter" idx="15" hasCustomPrompt="1"/>
          </p:nvPr>
        </p:nvSpPr>
        <p:spPr>
          <a:xfrm>
            <a:off x="7127363" y="156532"/>
            <a:ext cx="169437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cs-CZ" noProof="0" dirty="0"/>
              <a:t>ÚROVEŇ ZABEZPEČENÍ</a:t>
            </a:r>
            <a:endParaRPr lang="fr-FR" noProof="0" dirty="0"/>
          </a:p>
        </p:txBody>
      </p:sp>
      <p:sp>
        <p:nvSpPr>
          <p:cNvPr id="12" name="DatePresent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816000" y="164226"/>
            <a:ext cx="5338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cs-CZ" noProof="0" dirty="0"/>
              <a:t>DATUM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103AA-93E6-4C23-9DA4-9FEBE6A55434}"/>
              </a:ext>
            </a:extLst>
          </p:cNvPr>
          <p:cNvSpPr/>
          <p:nvPr userDrawn="1"/>
        </p:nvSpPr>
        <p:spPr>
          <a:xfrm>
            <a:off x="2125786" y="2980800"/>
            <a:ext cx="3672000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1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Right s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6" y="354742"/>
            <a:ext cx="5578475" cy="24070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4500000"/>
            <a:ext cx="5579911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 dirty="0"/>
              <a:t>Klikněte pro přidání zdrojů</a:t>
            </a:r>
            <a:endParaRPr lang="en-GB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45554-7D16-47DF-A0A5-E6986D7FF91A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686FAEA-0798-4A94-A949-6314EA6C5F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5580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  <a:defRPr lang="fr-FR" sz="1400" b="1" i="0" kern="1200" baseline="0" noProof="0" dirty="0">
                <a:solidFill>
                  <a:schemeClr val="bg2"/>
                </a:solidFill>
                <a:latin typeface="Calibri" panose="020F0502020204030204" pitchFamily="34" charset="0"/>
                <a:ea typeface="Source Sans Pro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4D5E082-19E9-4D8D-9F6C-D1503B0154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1150938"/>
            <a:ext cx="5580000" cy="131112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noProof="0" dirty="0"/>
              <a:t>Kliknutím změníte styl masky textu</a:t>
            </a:r>
            <a:endParaRPr lang="fr-FR" noProof="0" dirty="0"/>
          </a:p>
          <a:p>
            <a:pPr lvl="1"/>
            <a:r>
              <a:rPr lang="cs-CZ" noProof="0" dirty="0"/>
              <a:t>Druhá úroveň</a:t>
            </a:r>
            <a:endParaRPr lang="fr-FR" noProof="0" dirty="0"/>
          </a:p>
          <a:p>
            <a:pPr lvl="2"/>
            <a:r>
              <a:rPr lang="cs-CZ" noProof="0" dirty="0"/>
              <a:t>Třetí úroveň</a:t>
            </a:r>
            <a:endParaRPr lang="fr-FR" noProof="0" dirty="0"/>
          </a:p>
          <a:p>
            <a:pPr lvl="3"/>
            <a:r>
              <a:rPr lang="cs-CZ" noProof="0" dirty="0"/>
              <a:t>Čtvrtá úroveň</a:t>
            </a:r>
            <a:endParaRPr lang="fr-FR" noProof="0" dirty="0"/>
          </a:p>
          <a:p>
            <a:pPr lvl="4"/>
            <a:r>
              <a:rPr lang="cs-CZ" noProof="0" dirty="0"/>
              <a:t>PÁTÁ ÚROVEŇ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2831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eft s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52925" y="4500000"/>
            <a:ext cx="52704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 dirty="0"/>
              <a:t>Klikněte pro přidání zdrojů</a:t>
            </a:r>
            <a:endParaRPr lang="en-GB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B620084-3877-4EDA-8E7A-9F6B0576B8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1338" y="1150938"/>
            <a:ext cx="52704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noProof="0" dirty="0"/>
              <a:t>Kliknutím změníte styl masky textu</a:t>
            </a:r>
            <a:endParaRPr lang="fr-FR" noProof="0" dirty="0"/>
          </a:p>
          <a:p>
            <a:pPr lvl="1"/>
            <a:r>
              <a:rPr lang="cs-CZ" noProof="0" dirty="0"/>
              <a:t>Druhá úroveň</a:t>
            </a:r>
            <a:endParaRPr lang="fr-FR" noProof="0" dirty="0"/>
          </a:p>
          <a:p>
            <a:pPr lvl="2"/>
            <a:r>
              <a:rPr lang="cs-CZ" noProof="0" dirty="0"/>
              <a:t>Třetí úroveň</a:t>
            </a:r>
            <a:endParaRPr lang="fr-FR" noProof="0" dirty="0"/>
          </a:p>
          <a:p>
            <a:pPr lvl="3"/>
            <a:r>
              <a:rPr lang="cs-CZ" noProof="0" dirty="0"/>
              <a:t>Čtvrtá úroveň</a:t>
            </a:r>
            <a:endParaRPr lang="fr-FR" noProof="0" dirty="0"/>
          </a:p>
          <a:p>
            <a:pPr lvl="4"/>
            <a:r>
              <a:rPr lang="cs-CZ" noProof="0" dirty="0"/>
              <a:t>PÁTÁ ÚROVEŇ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6220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" name="ToC Title"/>
          <p:cNvSpPr>
            <a:spLocks noGrp="1"/>
          </p:cNvSpPr>
          <p:nvPr>
            <p:ph type="title" hasCustomPrompt="1"/>
          </p:nvPr>
        </p:nvSpPr>
        <p:spPr>
          <a:xfrm>
            <a:off x="325438" y="354742"/>
            <a:ext cx="8496000" cy="24070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5" name="ToC Content"/>
          <p:cNvSpPr>
            <a:spLocks noGrp="1"/>
          </p:cNvSpPr>
          <p:nvPr>
            <p:ph idx="1" hasCustomPrompt="1"/>
          </p:nvPr>
        </p:nvSpPr>
        <p:spPr>
          <a:xfrm>
            <a:off x="325438" y="1152000"/>
            <a:ext cx="8497887" cy="494494"/>
          </a:xfrm>
          <a:prstGeom prst="rect">
            <a:avLst/>
          </a:prstGeom>
        </p:spPr>
        <p:txBody>
          <a:bodyPr rIns="0">
            <a:spAutoFit/>
          </a:bodyPr>
          <a:lstStyle>
            <a:lvl1pPr marL="360000" indent="-360000"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sz="1800" b="1" cap="all" baseline="0">
                <a:solidFill>
                  <a:srgbClr val="E6002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20000" indent="-360000"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sz="14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60000" indent="0">
              <a:spcBef>
                <a:spcPts val="2800"/>
              </a:spcBef>
              <a:buNone/>
              <a:tabLst>
                <a:tab pos="8429625" algn="r"/>
              </a:tabLst>
              <a:defRPr sz="1400" b="0" cap="all" baseline="0">
                <a:solidFill>
                  <a:srgbClr val="E60028"/>
                </a:solidFill>
              </a:defRPr>
            </a:lvl3pPr>
            <a:lvl4pPr marL="720000" indent="-360000"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sz="1200" cap="none" baseline="0"/>
            </a:lvl4pPr>
            <a:lvl5pPr marL="540000" indent="0">
              <a:buNone/>
              <a:tabLst>
                <a:tab pos="7988300" algn="r"/>
              </a:tabLst>
              <a:defRPr sz="800" cap="all" baseline="0"/>
            </a:lvl5pPr>
          </a:lstStyle>
          <a:p>
            <a:pPr lvl="0"/>
            <a:r>
              <a:rPr lang="cs-CZ" noProof="0" dirty="0"/>
              <a:t>KLIKNUTÍM VLOŽÍTE NÁZEV ODDÍLU</a:t>
            </a:r>
            <a:endParaRPr lang="en-US" noProof="0" dirty="0"/>
          </a:p>
          <a:p>
            <a:pPr lvl="1"/>
            <a:r>
              <a:rPr lang="cs-CZ" noProof="0" dirty="0"/>
              <a:t>Přidat další sekci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E0767-2C7B-4A8B-88C1-F85FEC17A762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7" name="Disclaim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325438" y="1150938"/>
            <a:ext cx="8497887" cy="131574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900" b="0" i="0">
                <a:solidFill>
                  <a:schemeClr val="tx1"/>
                </a:solidFill>
                <a:latin typeface="Calibri" panose="020F0502020204030204" pitchFamily="34" charset="0"/>
                <a:ea typeface="Source Sans Pro" pitchFamily="34" charset="0"/>
                <a:cs typeface="Calibri" panose="020F0502020204030204" pitchFamily="34" charset="0"/>
              </a:defRPr>
            </a:lvl1pPr>
            <a:lvl2pPr marL="180000" indent="-18000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-"/>
              <a:defRPr sz="1100" b="0" i="1">
                <a:solidFill>
                  <a:schemeClr val="tx1"/>
                </a:solidFill>
              </a:defRPr>
            </a:lvl2pPr>
            <a:lvl3pPr marL="360000" indent="-180000"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-"/>
              <a:defRPr sz="1100" i="1"/>
            </a:lvl3pPr>
            <a:lvl4pPr marL="252000" indent="-108000">
              <a:spcBef>
                <a:spcPts val="100"/>
              </a:spcBef>
              <a:buClr>
                <a:schemeClr val="tx2"/>
              </a:buClr>
              <a:buSzPct val="90000"/>
              <a:buFont typeface="Arial" pitchFamily="34" charset="0"/>
              <a:buChar char="●"/>
              <a:defRPr sz="1100" i="1"/>
            </a:lvl4pPr>
            <a:lvl5pPr marL="360000" indent="-108000">
              <a:spcBef>
                <a:spcPts val="100"/>
              </a:spcBef>
              <a:buClr>
                <a:schemeClr val="tx2"/>
              </a:buClr>
              <a:buSzPct val="90000"/>
              <a:buFont typeface="Wingdings 3" pitchFamily="18" charset="2"/>
              <a:buChar char=""/>
              <a:defRPr sz="1100" i="1"/>
            </a:lvl5pPr>
          </a:lstStyle>
          <a:p>
            <a:pPr lvl="0"/>
            <a:r>
              <a:rPr lang="cs-CZ" noProof="0" dirty="0"/>
              <a:t>Kliknutím upravte hlavní styl textu</a:t>
            </a:r>
            <a:endParaRPr lang="en-US" noProof="0" dirty="0"/>
          </a:p>
        </p:txBody>
      </p:sp>
      <p:sp>
        <p:nvSpPr>
          <p:cNvPr id="5" name="Disclaimer Title"/>
          <p:cNvSpPr>
            <a:spLocks noGrp="1"/>
          </p:cNvSpPr>
          <p:nvPr>
            <p:ph type="title" hasCustomPrompt="1"/>
          </p:nvPr>
        </p:nvSpPr>
        <p:spPr>
          <a:xfrm>
            <a:off x="325438" y="354742"/>
            <a:ext cx="8496000" cy="24070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9" name="Sources">
            <a:extLst>
              <a:ext uri="{FF2B5EF4-FFF2-40B4-BE49-F238E27FC236}">
                <a16:creationId xmlns:a16="http://schemas.microsoft.com/office/drawing/2014/main" id="{66CDEB1D-B8F5-47BA-8571-0C6D5BB9D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00000"/>
            <a:ext cx="84960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 dirty="0"/>
              <a:t>Klikněte pro přidání zdrojů</a:t>
            </a:r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1BBD5-C468-4B07-AEDC-B9D783237610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870033-57CA-433E-982E-8373BC463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52" y="2186130"/>
            <a:ext cx="5428252" cy="7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33BDA07-19C1-48EC-870B-19CC5BA7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52" y="2186130"/>
            <a:ext cx="5428252" cy="7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1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3CA2641-223A-4EB5-9562-E244C2358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52" y="2186130"/>
            <a:ext cx="5428252" cy="7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">
            <a:extLst>
              <a:ext uri="{FF2B5EF4-FFF2-40B4-BE49-F238E27FC236}">
                <a16:creationId xmlns:a16="http://schemas.microsoft.com/office/drawing/2014/main" id="{2EF15FF5-02DC-489F-B615-26E2489731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600000" cy="51435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cs-CZ" dirty="0"/>
              <a:t>Kliknutím vložíte obrázek</a:t>
            </a:r>
            <a:endParaRPr lang="en-US" dirty="0"/>
          </a:p>
        </p:txBody>
      </p:sp>
      <p:sp>
        <p:nvSpPr>
          <p:cNvPr id="14" name="Cover Subtitle"/>
          <p:cNvSpPr>
            <a:spLocks noGrp="1"/>
          </p:cNvSpPr>
          <p:nvPr>
            <p:ph type="subTitle" idx="1" hasCustomPrompt="1"/>
          </p:nvPr>
        </p:nvSpPr>
        <p:spPr>
          <a:xfrm>
            <a:off x="3816000" y="3240000"/>
            <a:ext cx="5005738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GB" sz="1800" b="0" kern="1200" cap="none" spc="0" baseline="0" dirty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6" name="Cover Title"/>
          <p:cNvSpPr>
            <a:spLocks noGrp="1"/>
          </p:cNvSpPr>
          <p:nvPr>
            <p:ph type="ctrTitle" hasCustomPrompt="1"/>
          </p:nvPr>
        </p:nvSpPr>
        <p:spPr>
          <a:xfrm>
            <a:off x="3816000" y="2040956"/>
            <a:ext cx="5005738" cy="8371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marL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GB" sz="3200" b="1" kern="1200" spc="0" baseline="0" dirty="0">
                <a:solidFill>
                  <a:schemeClr val="bg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cs-CZ" noProof="0" dirty="0"/>
              <a:t>Kliknutím vložíte název prezentace</a:t>
            </a:r>
            <a:endParaRPr lang="en-US" noProof="0" dirty="0"/>
          </a:p>
        </p:txBody>
      </p:sp>
      <p:sp>
        <p:nvSpPr>
          <p:cNvPr id="25" name="Privacy"/>
          <p:cNvSpPr>
            <a:spLocks noGrp="1"/>
          </p:cNvSpPr>
          <p:nvPr>
            <p:ph type="body" sz="quarter" idx="15" hasCustomPrompt="1"/>
          </p:nvPr>
        </p:nvSpPr>
        <p:spPr>
          <a:xfrm>
            <a:off x="7140187" y="156532"/>
            <a:ext cx="1681551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cs-CZ" noProof="0" dirty="0" err="1"/>
              <a:t>ÚRoVEŇ</a:t>
            </a:r>
            <a:r>
              <a:rPr lang="cs-CZ" noProof="0" dirty="0"/>
              <a:t> ZABEZPEČENÍ</a:t>
            </a:r>
            <a:endParaRPr lang="fr-FR" noProof="0" dirty="0"/>
          </a:p>
        </p:txBody>
      </p:sp>
      <p:sp>
        <p:nvSpPr>
          <p:cNvPr id="12" name="DatePresent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816000" y="164226"/>
            <a:ext cx="5338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cs-CZ" noProof="0" dirty="0"/>
              <a:t>DATUM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08000" y="2510979"/>
            <a:ext cx="3960000" cy="75328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fr-FR" sz="3200" b="1" spc="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cs-CZ" noProof="0" dirty="0"/>
              <a:t>KLIKNUTÍM</a:t>
            </a:r>
            <a:br>
              <a:rPr lang="cs-CZ" noProof="0" dirty="0"/>
            </a:br>
            <a:r>
              <a:rPr lang="cs-CZ" noProof="0" dirty="0"/>
              <a:t>VLOŽÍTE </a:t>
            </a:r>
            <a:r>
              <a:rPr lang="cs-CZ" noProof="0" dirty="0" err="1"/>
              <a:t>NadPIS</a:t>
            </a:r>
            <a:endParaRPr lang="en-US" noProof="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370434"/>
            <a:ext cx="559449" cy="870431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>
            <a:lvl1pPr marL="0" indent="0">
              <a:buNone/>
              <a:defRPr lang="fr-FR" sz="6600" cap="all" spc="0" noProof="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505800" lvl="0" indent="-685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 dirty="0"/>
              <a:t>#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8000" y="3628715"/>
            <a:ext cx="3960000" cy="2492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BE19C-1469-4296-A028-12303FE1AB84}"/>
              </a:ext>
            </a:extLst>
          </p:cNvPr>
          <p:cNvSpPr/>
          <p:nvPr userDrawn="1"/>
        </p:nvSpPr>
        <p:spPr>
          <a:xfrm>
            <a:off x="5184000" y="0"/>
            <a:ext cx="396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21A9E0-8BC8-4711-81B6-F5BEB3131FAF}"/>
              </a:ext>
            </a:extLst>
          </p:cNvPr>
          <p:cNvSpPr/>
          <p:nvPr userDrawn="1"/>
        </p:nvSpPr>
        <p:spPr>
          <a:xfrm>
            <a:off x="387653" y="2248614"/>
            <a:ext cx="5218281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Quicksand Light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18B33BD-0681-4E59-851E-D890268E0A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00" y="4616513"/>
            <a:ext cx="985730" cy="351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08000" y="2512800"/>
            <a:ext cx="3960000" cy="75328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fr-FR" sz="3200" b="1" spc="0" noProof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cs-CZ" noProof="0" dirty="0"/>
              <a:t>KLIKNUTÍM </a:t>
            </a:r>
            <a:br>
              <a:rPr lang="cs-CZ" noProof="0" dirty="0"/>
            </a:br>
            <a:r>
              <a:rPr lang="cs-CZ" noProof="0" dirty="0"/>
              <a:t>VLOŽÍTE NADPIS</a:t>
            </a:r>
            <a:endParaRPr lang="en-US" noProof="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371682"/>
            <a:ext cx="559449" cy="870431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>
            <a:lvl1pPr marL="0" indent="0">
              <a:buNone/>
              <a:defRPr lang="fr-FR" sz="6600" cap="all" spc="0" noProof="0" dirty="0">
                <a:solidFill>
                  <a:schemeClr val="bg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505800" lvl="0" indent="-685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 dirty="0"/>
              <a:t>#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8000" y="3628800"/>
            <a:ext cx="3960000" cy="2492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92FE1E90-E065-4F26-BC40-02F0B35BAE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0"/>
            <a:ext cx="3960000" cy="51435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cs-CZ" dirty="0"/>
              <a:t>Kliknutím vložíte obrázek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CD16C-E48C-4DCB-935B-92C3364296CA}"/>
              </a:ext>
            </a:extLst>
          </p:cNvPr>
          <p:cNvSpPr/>
          <p:nvPr userDrawn="1"/>
        </p:nvSpPr>
        <p:spPr>
          <a:xfrm>
            <a:off x="387653" y="2250000"/>
            <a:ext cx="3204000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Quicksand Light" pitchFamily="2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268A33C-A784-48E7-9229-23A09BD85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00" y="4616513"/>
            <a:ext cx="985730" cy="3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92000" y="1295566"/>
            <a:ext cx="3960000" cy="111703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defRPr lang="fr-FR" sz="3200" b="1" spc="0" noProof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cs-CZ" noProof="0" dirty="0"/>
              <a:t>kliknutím </a:t>
            </a:r>
            <a:br>
              <a:rPr lang="cs-CZ" noProof="0" dirty="0"/>
            </a:br>
            <a:r>
              <a:rPr lang="cs-CZ" noProof="0" dirty="0"/>
              <a:t>vložíte</a:t>
            </a:r>
            <a:br>
              <a:rPr lang="cs-CZ" noProof="0" dirty="0"/>
            </a:br>
            <a:r>
              <a:rPr lang="cs-CZ" noProof="0" dirty="0"/>
              <a:t>nadpis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2000" y="2728016"/>
            <a:ext cx="3960000" cy="2492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BE19C-1469-4296-A028-12303FE1AB84}"/>
              </a:ext>
            </a:extLst>
          </p:cNvPr>
          <p:cNvSpPr/>
          <p:nvPr userDrawn="1"/>
        </p:nvSpPr>
        <p:spPr>
          <a:xfrm>
            <a:off x="5184000" y="0"/>
            <a:ext cx="396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21A9E0-8BC8-4711-81B6-F5BEB3131FAF}"/>
              </a:ext>
            </a:extLst>
          </p:cNvPr>
          <p:cNvSpPr/>
          <p:nvPr userDrawn="1"/>
        </p:nvSpPr>
        <p:spPr>
          <a:xfrm>
            <a:off x="387653" y="2491988"/>
            <a:ext cx="5218281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Quicksand Light" pitchFamily="2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9B414A0-5C00-4A8F-9516-860249F8A8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0" y="4616513"/>
            <a:ext cx="985730" cy="3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1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92000" y="1666247"/>
            <a:ext cx="4140000" cy="74770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3200" b="1" spc="0" noProof="0" dirty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2000" y="2728800"/>
            <a:ext cx="4140000" cy="2492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b="1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F5A6D089-4F00-427C-9F3B-72C8307ECF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0"/>
            <a:ext cx="3960000" cy="51435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cs-CZ" dirty="0"/>
              <a:t>Kliknutím vložíte obrázek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B06B8-7F22-434A-89FB-73B49A1E30CF}"/>
              </a:ext>
            </a:extLst>
          </p:cNvPr>
          <p:cNvSpPr/>
          <p:nvPr userDrawn="1"/>
        </p:nvSpPr>
        <p:spPr>
          <a:xfrm>
            <a:off x="387653" y="2491988"/>
            <a:ext cx="3204000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Quicksand Light" pitchFamily="2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59AB6AC-2664-4FAC-8EF3-0FF43CBA39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0" y="4616513"/>
            <a:ext cx="985730" cy="3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7" y="354742"/>
            <a:ext cx="8496000" cy="24070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00000"/>
            <a:ext cx="84960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 dirty="0"/>
              <a:t>Klikněte pro přidání zdrojů</a:t>
            </a:r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8E765-7214-4A36-B32A-D18CCEC2BFC9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4000" y="354742"/>
            <a:ext cx="8496000" cy="24070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6" name="Sources">
            <a:extLst>
              <a:ext uri="{FF2B5EF4-FFF2-40B4-BE49-F238E27FC236}">
                <a16:creationId xmlns:a16="http://schemas.microsoft.com/office/drawing/2014/main" id="{44691C9B-787E-48C1-BDA5-A310AD5E3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00000"/>
            <a:ext cx="84960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 dirty="0"/>
              <a:t>Klikněte pro přidání zdrojů</a:t>
            </a:r>
            <a:endParaRPr lang="en-GB" noProof="0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C0168931-F605-4E53-922E-B5DE707726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8496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  <a:defRPr lang="fr-FR" sz="1400" b="1" kern="1200" baseline="0" noProof="0" dirty="0">
                <a:solidFill>
                  <a:schemeClr val="bg2"/>
                </a:solidFill>
                <a:latin typeface="Calibri" panose="020F0502020204030204" pitchFamily="34" charset="0"/>
                <a:ea typeface="Source Sans Pro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88D0F-DDF7-4033-A15A-D24B8AE8FA21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BAF0065-3D22-49D7-BC76-C12278469D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150938"/>
            <a:ext cx="84960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5450" indent="-171450">
              <a:buFont typeface="Wingdings" panose="05000000000000000000" pitchFamily="2" charset="2"/>
              <a:buChar char="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9450" indent="-171450"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noProof="0" dirty="0"/>
              <a:t>Kliknutím změníte styl masky textu</a:t>
            </a:r>
            <a:endParaRPr lang="fr-FR" noProof="0" dirty="0"/>
          </a:p>
          <a:p>
            <a:pPr lvl="1"/>
            <a:r>
              <a:rPr lang="cs-CZ" noProof="0" dirty="0"/>
              <a:t>Druhá úroveň</a:t>
            </a:r>
            <a:endParaRPr lang="fr-FR" noProof="0" dirty="0"/>
          </a:p>
          <a:p>
            <a:pPr lvl="2"/>
            <a:r>
              <a:rPr lang="cs-CZ" noProof="0" dirty="0"/>
              <a:t>Třetí úroveň</a:t>
            </a:r>
            <a:endParaRPr lang="fr-FR" noProof="0" dirty="0"/>
          </a:p>
          <a:p>
            <a:pPr lvl="3"/>
            <a:r>
              <a:rPr lang="cs-CZ" noProof="0" dirty="0"/>
              <a:t>Čtvrtá úroveň</a:t>
            </a:r>
            <a:endParaRPr lang="fr-FR" noProof="0" dirty="0"/>
          </a:p>
          <a:p>
            <a:pPr lvl="4"/>
            <a:r>
              <a:rPr lang="cs-CZ" noProof="0" dirty="0"/>
              <a:t>PÁTÁ ÚROVEŇ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6" y="354742"/>
            <a:ext cx="8496302" cy="24070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4500000"/>
            <a:ext cx="8497439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 dirty="0"/>
              <a:t>Klikněte pro přidání zdrojů</a:t>
            </a:r>
            <a:endParaRPr lang="en-GB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45554-7D16-47DF-A0A5-E6986D7FF91A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686FAEA-0798-4A94-A949-6314EA6C5F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8496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  <a:defRPr lang="fr-FR" sz="1400" b="1" kern="1200" baseline="0" noProof="0" dirty="0">
                <a:solidFill>
                  <a:schemeClr val="bg2"/>
                </a:solidFill>
                <a:latin typeface="Calibri" panose="020F0502020204030204" pitchFamily="34" charset="0"/>
                <a:ea typeface="Source Sans Pro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463BCE-CCCF-4B8F-8FB1-E4FA8101B55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89438" y="1159405"/>
            <a:ext cx="4032000" cy="307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wrap="square" lIns="36000" tIns="36000" rIns="36000" bIns="36000" rtlCol="0">
            <a:noAutofit/>
          </a:bodyPr>
          <a:lstStyle>
            <a:lvl1pPr marL="72000" indent="-72000" algn="l" defTabSz="914400" rtl="0" eaLnBrk="1" latinLnBrk="0" hangingPunct="1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Source Sans Pro" panose="020B0503030403020204" pitchFamily="34" charset="0"/>
              <a:buChar char="_"/>
              <a:defRPr lang="en-US" sz="1100" b="1" kern="1200" baseline="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lang="en-US" sz="1100" dirty="0" smtClean="0"/>
            </a:lvl2pPr>
            <a:lvl3pPr>
              <a:defRPr lang="en-US" sz="1100" dirty="0" smtClean="0"/>
            </a:lvl3pPr>
            <a:lvl4pPr>
              <a:defRPr lang="en-US" sz="1100" dirty="0" smtClean="0"/>
            </a:lvl4pPr>
            <a:lvl5pPr>
              <a:defRPr lang="en-US" sz="1400" dirty="0"/>
            </a:lvl5pPr>
          </a:lstStyle>
          <a:p>
            <a:pPr marL="144000" lvl="0" indent="-144000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"/>
            </a:pPr>
            <a:r>
              <a:rPr lang="cs-CZ" dirty="0"/>
              <a:t>Kliknutím změníte styl masky textu</a:t>
            </a:r>
            <a:endParaRPr lang="fr-FR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008761F-CD57-48A0-B67A-B7F82D1E66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150938"/>
            <a:ext cx="41400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noProof="0" dirty="0"/>
              <a:t>Kliknutím změníte styl masky textu</a:t>
            </a:r>
            <a:endParaRPr lang="fr-FR" noProof="0" dirty="0"/>
          </a:p>
          <a:p>
            <a:pPr lvl="1"/>
            <a:r>
              <a:rPr lang="cs-CZ" noProof="0" dirty="0"/>
              <a:t>Druhá úroveň</a:t>
            </a:r>
            <a:endParaRPr lang="fr-FR" noProof="0" dirty="0"/>
          </a:p>
          <a:p>
            <a:pPr lvl="2"/>
            <a:r>
              <a:rPr lang="cs-CZ" noProof="0" dirty="0"/>
              <a:t>Třetí úroveň</a:t>
            </a:r>
            <a:endParaRPr lang="fr-FR" noProof="0" dirty="0"/>
          </a:p>
          <a:p>
            <a:pPr lvl="3"/>
            <a:r>
              <a:rPr lang="cs-CZ" noProof="0" dirty="0"/>
              <a:t>Čtvrtá úroveň</a:t>
            </a:r>
            <a:endParaRPr lang="fr-FR" noProof="0" dirty="0"/>
          </a:p>
          <a:p>
            <a:pPr lvl="4"/>
            <a:r>
              <a:rPr lang="cs-CZ" noProof="0" dirty="0"/>
              <a:t>PÁTÁ ÚROVEŇ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2794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24000" y="354742"/>
            <a:ext cx="8496000" cy="24070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r>
              <a:rPr lang="cs-CZ" noProof="0" dirty="0"/>
              <a:t>Kliknutím vložíte nadpis</a:t>
            </a:r>
            <a:endParaRPr lang="fr-FR" noProof="0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9F76B3-F79E-4FEA-864E-A44B5ACD2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0939"/>
            <a:ext cx="8496000" cy="13997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/>
              <a:t>Kliknutím změníte styl masky textu</a:t>
            </a:r>
            <a:endParaRPr lang="fr-FR" noProof="0" dirty="0"/>
          </a:p>
          <a:p>
            <a:pPr lvl="1"/>
            <a:r>
              <a:rPr lang="cs-CZ" noProof="0" dirty="0"/>
              <a:t>Druhá úroveň</a:t>
            </a:r>
            <a:endParaRPr lang="fr-FR" noProof="0" dirty="0"/>
          </a:p>
          <a:p>
            <a:pPr lvl="2"/>
            <a:r>
              <a:rPr lang="cs-CZ" noProof="0" dirty="0"/>
              <a:t>Třetí úroveň</a:t>
            </a:r>
            <a:endParaRPr lang="fr-FR" noProof="0" dirty="0"/>
          </a:p>
          <a:p>
            <a:pPr lvl="3"/>
            <a:r>
              <a:rPr lang="cs-CZ" noProof="0" dirty="0"/>
              <a:t>Čtvrtá úroveň</a:t>
            </a:r>
            <a:endParaRPr lang="fr-FR" noProof="0" dirty="0"/>
          </a:p>
          <a:p>
            <a:pPr lvl="4"/>
            <a:r>
              <a:rPr lang="cs-CZ" noProof="0" dirty="0"/>
              <a:t>PÁTÁ ÚROVEŇ</a:t>
            </a:r>
            <a:endParaRPr lang="fr-FR" noProof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30056E-69DD-4BD7-A571-A2E99327A2F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4698423"/>
            <a:ext cx="629696" cy="22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869" r:id="rId2"/>
    <p:sldLayoutId id="2147483875" r:id="rId3"/>
    <p:sldLayoutId id="2147484025" r:id="rId4"/>
    <p:sldLayoutId id="2147484024" r:id="rId5"/>
    <p:sldLayoutId id="2147483967" r:id="rId6"/>
    <p:sldLayoutId id="2147483856" r:id="rId7"/>
    <p:sldLayoutId id="2147483855" r:id="rId8"/>
    <p:sldLayoutId id="2147484020" r:id="rId9"/>
    <p:sldLayoutId id="2147484012" r:id="rId10"/>
    <p:sldLayoutId id="2147484013" r:id="rId11"/>
    <p:sldLayoutId id="2147483867" r:id="rId12"/>
    <p:sldLayoutId id="2147483830" r:id="rId13"/>
    <p:sldLayoutId id="2147483878" r:id="rId14"/>
    <p:sldLayoutId id="2147484021" r:id="rId15"/>
    <p:sldLayoutId id="2147484026" r:id="rId16"/>
    <p:sldLayoutId id="2147484023" r:id="rId17"/>
  </p:sldLayoutIdLst>
  <p:hf hdr="0" ftr="0"/>
  <p:txStyles>
    <p:titleStyle>
      <a:lvl1pPr algn="l" defTabSz="914400" rtl="0" eaLnBrk="1" fontAlgn="base" latinLnBrk="0" hangingPunct="1">
        <a:lnSpc>
          <a:spcPct val="75000"/>
        </a:lnSpc>
        <a:spcBef>
          <a:spcPct val="0"/>
        </a:spcBef>
        <a:spcAft>
          <a:spcPct val="0"/>
        </a:spcAft>
        <a:buNone/>
        <a:defRPr lang="fr-FR" sz="2000" b="0" kern="1200" cap="all" baseline="0" noProof="0" dirty="0">
          <a:solidFill>
            <a:schemeClr val="bg2"/>
          </a:solidFill>
          <a:latin typeface="Arial Black" panose="020B0A0402010202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90000"/>
        <a:buFont typeface="Arial" pitchFamily="34" charset="0"/>
        <a:buNone/>
        <a:defRPr lang="en-US" sz="1200" b="1" kern="1200" baseline="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88000" indent="-144000" algn="l" defTabSz="914400" rtl="0" eaLnBrk="1" latinLnBrk="0" hangingPunct="1">
        <a:lnSpc>
          <a:spcPct val="90000"/>
        </a:lnSpc>
        <a:spcBef>
          <a:spcPts val="600"/>
        </a:spcBef>
        <a:buClrTx/>
        <a:buSzPct val="100000"/>
        <a:buFont typeface="Wingdings" panose="05000000000000000000" pitchFamily="2" charset="2"/>
        <a:buChar char=""/>
        <a:defRPr lang="en-US" sz="12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32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Source Sans Pro" panose="020B0503030403020204" pitchFamily="34" charset="0"/>
        <a:buChar char="–"/>
        <a:defRPr lang="en-US" sz="12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76000" indent="-144000" algn="l" defTabSz="914400" rtl="0" eaLnBrk="1" latinLnBrk="0" hangingPunct="1">
        <a:lnSpc>
          <a:spcPct val="90000"/>
        </a:lnSpc>
        <a:spcBef>
          <a:spcPts val="400"/>
        </a:spcBef>
        <a:buClrTx/>
        <a:buFont typeface="Source Sans Pro" panose="020B0503030403020204" pitchFamily="34" charset="0"/>
        <a:buChar char="-"/>
        <a:defRPr lang="en-US" sz="12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0" indent="0" algn="l" defTabSz="914400" rtl="0" eaLnBrk="1" latinLnBrk="0" hangingPunct="1">
        <a:spcBef>
          <a:spcPts val="2000"/>
        </a:spcBef>
        <a:buClr>
          <a:schemeClr val="tx2"/>
        </a:buClr>
        <a:buFontTx/>
        <a:buNone/>
        <a:defRPr lang="en-US" sz="1200" b="1" kern="1200" cap="all" baseline="0" noProof="0" dirty="0">
          <a:solidFill>
            <a:schemeClr val="bg2"/>
          </a:solidFill>
          <a:latin typeface="Calibri" panose="020F0502020204030204" pitchFamily="34" charset="0"/>
          <a:ea typeface="Source Sans Pro Black" panose="020B080303040302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31" userDrawn="1">
          <p15:clr>
            <a:srgbClr val="000000"/>
          </p15:clr>
        </p15:guide>
        <p15:guide id="2" pos="204" userDrawn="1">
          <p15:clr>
            <a:srgbClr val="000000"/>
          </p15:clr>
        </p15:guide>
        <p15:guide id="3" pos="5556" userDrawn="1">
          <p15:clr>
            <a:srgbClr val="000000"/>
          </p15:clr>
        </p15:guide>
        <p15:guide id="4" orient="horz" pos="725" userDrawn="1">
          <p15:clr>
            <a:srgbClr val="000000"/>
          </p15:clr>
        </p15:guide>
        <p15:guide id="5" pos="2880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4583B483-E7DF-4A88-A814-900473B2018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2" y="0"/>
            <a:ext cx="3600000" cy="5143500"/>
          </a:xfr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1D36D427-7EB6-4A7E-A11E-3AC4AC5CC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0" y="3240000"/>
            <a:ext cx="5005738" cy="46166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Michael P</a:t>
            </a:r>
            <a:r>
              <a:rPr lang="cs-CZ" dirty="0"/>
              <a:t>upala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/>
              <a:t>generální ředitel MPSS &amp; místopředseda AČSS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39C08A-1407-411B-9061-E1D21D92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9950" y="1117387"/>
            <a:ext cx="5137225" cy="1572225"/>
          </a:xfrm>
        </p:spPr>
        <p:txBody>
          <a:bodyPr/>
          <a:lstStyle/>
          <a:p>
            <a:r>
              <a:rPr lang="cs-CZ" sz="2400" dirty="0"/>
              <a:t>STAVEBNÍ </a:t>
            </a:r>
            <a:r>
              <a:rPr lang="cs-CZ" sz="2400" dirty="0" err="1"/>
              <a:t>SPOření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v české republice 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ANEB cesta ke zvýšení dostupnosti bydlení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2FAC52-68CF-43AD-9490-9F6129EA82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6000" y="164226"/>
            <a:ext cx="846386" cy="138499"/>
          </a:xfrm>
        </p:spPr>
        <p:txBody>
          <a:bodyPr/>
          <a:lstStyle/>
          <a:p>
            <a:r>
              <a:rPr lang="cs-CZ" dirty="0"/>
              <a:t>03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1450DC-CB97-4897-82D3-BD74D4DE6F7D}"/>
              </a:ext>
            </a:extLst>
          </p:cNvPr>
          <p:cNvSpPr/>
          <p:nvPr/>
        </p:nvSpPr>
        <p:spPr>
          <a:xfrm>
            <a:off x="2125786" y="2980800"/>
            <a:ext cx="3672000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Quicksand Light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6FD07F-79A8-4880-9DC1-0226A1A3A7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002" y="4497670"/>
            <a:ext cx="1783580" cy="3854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5939B6B-30FD-4264-84A3-106145EF77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493" y="4252053"/>
            <a:ext cx="1385683" cy="81889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5C707A0-6921-49B6-BE87-69F14E5A2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200" y="4598273"/>
            <a:ext cx="794371" cy="2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4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19" y="427260"/>
            <a:ext cx="8496000" cy="240707"/>
          </a:xfrm>
        </p:spPr>
        <p:txBody>
          <a:bodyPr/>
          <a:lstStyle/>
          <a:p>
            <a:r>
              <a:rPr lang="cs-CZ" cap="small" dirty="0"/>
              <a:t>Po téměř 30 letech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788CD99-C0D3-42AE-8B33-5C6306BA366A}"/>
              </a:ext>
            </a:extLst>
          </p:cNvPr>
          <p:cNvSpPr txBox="1">
            <a:spLocks/>
          </p:cNvSpPr>
          <p:nvPr/>
        </p:nvSpPr>
        <p:spPr>
          <a:xfrm>
            <a:off x="251619" y="891155"/>
            <a:ext cx="8496000" cy="192553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cap="all" baseline="0" noProof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Půjčujeme levněji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63BFE1-37EA-4133-AFDA-0057411DE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1" y="1203163"/>
            <a:ext cx="6792368" cy="391998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376C6B6-8545-C342-6036-CE144E48D14C}"/>
              </a:ext>
            </a:extLst>
          </p:cNvPr>
          <p:cNvSpPr/>
          <p:nvPr/>
        </p:nvSpPr>
        <p:spPr>
          <a:xfrm>
            <a:off x="4297681" y="4796232"/>
            <a:ext cx="469392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endParaRPr lang="cs-CZ" dirty="0">
              <a:ea typeface="Source Sans Pro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77D9AD0-7D80-52B7-3319-D3B75BBB9A89}"/>
              </a:ext>
            </a:extLst>
          </p:cNvPr>
          <p:cNvSpPr/>
          <p:nvPr/>
        </p:nvSpPr>
        <p:spPr>
          <a:xfrm>
            <a:off x="3718267" y="4854739"/>
            <a:ext cx="137769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sz="700" dirty="0">
                <a:latin typeface="Arial" panose="020B0604020202020204" pitchFamily="34" charset="0"/>
                <a:ea typeface="Source Sans Pro" pitchFamily="34" charset="0"/>
                <a:cs typeface="Arial" panose="020B0604020202020204" pitchFamily="34" charset="0"/>
              </a:rPr>
              <a:t>Zdroj: ČNB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5B40950-3D13-B67E-AC12-8B1F8B0E6CC7}"/>
              </a:ext>
            </a:extLst>
          </p:cNvPr>
          <p:cNvSpPr/>
          <p:nvPr/>
        </p:nvSpPr>
        <p:spPr>
          <a:xfrm>
            <a:off x="2511259" y="1791764"/>
            <a:ext cx="469392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endParaRPr lang="cs-CZ" sz="3200" dirty="0">
              <a:ea typeface="Source Sans Pro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F968722-AE35-E873-61C6-C2A6F9D4CE61}"/>
              </a:ext>
            </a:extLst>
          </p:cNvPr>
          <p:cNvSpPr txBox="1"/>
          <p:nvPr/>
        </p:nvSpPr>
        <p:spPr>
          <a:xfrm>
            <a:off x="2072640" y="1157753"/>
            <a:ext cx="5352288" cy="45742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1400" b="1" dirty="0">
                <a:latin typeface="Arial" pitchFamily="34" charset="0"/>
                <a:cs typeface="Arial" pitchFamily="34" charset="0"/>
              </a:rPr>
              <a:t>Nezajištěné úvěry na bydlení – úrokové sazby</a:t>
            </a:r>
          </a:p>
          <a:p>
            <a:pPr algn="ctr"/>
            <a:r>
              <a:rPr lang="cs-CZ" sz="1100" dirty="0">
                <a:latin typeface="Arial" pitchFamily="34" charset="0"/>
                <a:cs typeface="Arial" pitchFamily="34" charset="0"/>
              </a:rPr>
              <a:t> Stavební spořitelny – sazba 	           Ostatní banky – sazba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1054273-07FA-D9E4-357B-1AD31F8E2B7D}"/>
              </a:ext>
            </a:extLst>
          </p:cNvPr>
          <p:cNvCxnSpPr/>
          <p:nvPr/>
        </p:nvCxnSpPr>
        <p:spPr>
          <a:xfrm>
            <a:off x="2710543" y="1501359"/>
            <a:ext cx="216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3837F251-7DA8-8536-32C2-C8AA18010DD0}"/>
              </a:ext>
            </a:extLst>
          </p:cNvPr>
          <p:cNvCxnSpPr/>
          <p:nvPr/>
        </p:nvCxnSpPr>
        <p:spPr>
          <a:xfrm>
            <a:off x="4907395" y="1501359"/>
            <a:ext cx="216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77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interiér, zeď, ruka&#10;&#10;Popis byl vytvořen automaticky">
            <a:extLst>
              <a:ext uri="{FF2B5EF4-FFF2-40B4-BE49-F238E27FC236}">
                <a16:creationId xmlns:a16="http://schemas.microsoft.com/office/drawing/2014/main" id="{8907779A-4710-196B-8CDE-26A2996932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0" y="345916"/>
            <a:ext cx="8496000" cy="240707"/>
          </a:xfrm>
        </p:spPr>
        <p:txBody>
          <a:bodyPr/>
          <a:lstStyle/>
          <a:p>
            <a:r>
              <a:rPr lang="cs-CZ" b="1" cap="small" dirty="0"/>
              <a:t>A co dál?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2E0259-D24B-4FF7-90B9-0E189D364F54}"/>
              </a:ext>
            </a:extLst>
          </p:cNvPr>
          <p:cNvSpPr txBox="1">
            <a:spLocks/>
          </p:cNvSpPr>
          <p:nvPr/>
        </p:nvSpPr>
        <p:spPr>
          <a:xfrm>
            <a:off x="168599" y="799385"/>
            <a:ext cx="8806801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cap="all" baseline="0" noProof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4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Stavební spoření plní svou funkci a hraje významnou roli v dostupnosti bydlení </a:t>
            </a:r>
          </a:p>
          <a:p>
            <a:pPr>
              <a:lnSpc>
                <a:spcPct val="100000"/>
              </a:lnSpc>
            </a:pPr>
            <a:r>
              <a:rPr lang="cs-CZ" sz="14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jako další pilíř, na němž je systém financování bydlení v ČR vybudován.</a:t>
            </a:r>
          </a:p>
        </p:txBody>
      </p:sp>
    </p:spTree>
    <p:extLst>
      <p:ext uri="{BB962C8B-B14F-4D97-AF65-F5344CB8AC3E}">
        <p14:creationId xmlns:p14="http://schemas.microsoft.com/office/powerpoint/2010/main" val="386076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město, směr&#10;&#10;Popis byl vytvořen automaticky">
            <a:extLst>
              <a:ext uri="{FF2B5EF4-FFF2-40B4-BE49-F238E27FC236}">
                <a16:creationId xmlns:a16="http://schemas.microsoft.com/office/drawing/2014/main" id="{DBBB536A-5100-2F01-6C7F-68660346B3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0" y="345916"/>
            <a:ext cx="8496000" cy="240707"/>
          </a:xfrm>
        </p:spPr>
        <p:txBody>
          <a:bodyPr/>
          <a:lstStyle/>
          <a:p>
            <a:r>
              <a:rPr lang="cs-CZ" b="1" cap="small" dirty="0"/>
              <a:t>A co dál?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2E0259-D24B-4FF7-90B9-0E189D364F54}"/>
              </a:ext>
            </a:extLst>
          </p:cNvPr>
          <p:cNvSpPr txBox="1">
            <a:spLocks/>
          </p:cNvSpPr>
          <p:nvPr/>
        </p:nvSpPr>
        <p:spPr>
          <a:xfrm>
            <a:off x="203710" y="782998"/>
            <a:ext cx="8806801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cap="all" baseline="0" noProof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Stavební spořitelny procházejí významnou transformací a optimalizují své místo v rámci mateřských finančních skupin.</a:t>
            </a:r>
          </a:p>
        </p:txBody>
      </p:sp>
    </p:spTree>
    <p:extLst>
      <p:ext uri="{BB962C8B-B14F-4D97-AF65-F5344CB8AC3E}">
        <p14:creationId xmlns:p14="http://schemas.microsoft.com/office/powerpoint/2010/main" val="234619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interiér, oranžová, pracovní stůl&#10;&#10;Popis byl vytvořen automaticky">
            <a:extLst>
              <a:ext uri="{FF2B5EF4-FFF2-40B4-BE49-F238E27FC236}">
                <a16:creationId xmlns:a16="http://schemas.microsoft.com/office/drawing/2014/main" id="{3EDCBDD0-0E5A-B7A8-70DE-B24820F776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0" y="345916"/>
            <a:ext cx="8496000" cy="240707"/>
          </a:xfrm>
        </p:spPr>
        <p:txBody>
          <a:bodyPr/>
          <a:lstStyle/>
          <a:p>
            <a:r>
              <a:rPr lang="cs-CZ" b="1" cap="small" dirty="0"/>
              <a:t>A co dál?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2E0259-D24B-4FF7-90B9-0E189D364F54}"/>
              </a:ext>
            </a:extLst>
          </p:cNvPr>
          <p:cNvSpPr txBox="1">
            <a:spLocks/>
          </p:cNvSpPr>
          <p:nvPr/>
        </p:nvSpPr>
        <p:spPr>
          <a:xfrm>
            <a:off x="203710" y="813593"/>
            <a:ext cx="8806801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cap="all" baseline="0" noProof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Stavební spoření je nutno převést do 21.století, zjednodušit a plně zapojit </a:t>
            </a:r>
          </a:p>
          <a:p>
            <a:pPr>
              <a:lnSpc>
                <a:spcPct val="100000"/>
              </a:lnSpc>
            </a:pPr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produktových i digitálních ekosystému bank.</a:t>
            </a:r>
          </a:p>
        </p:txBody>
      </p:sp>
    </p:spTree>
    <p:extLst>
      <p:ext uri="{BB962C8B-B14F-4D97-AF65-F5344CB8AC3E}">
        <p14:creationId xmlns:p14="http://schemas.microsoft.com/office/powerpoint/2010/main" val="424353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Šátkem s velkými okny a manikúrou">
            <a:extLst>
              <a:ext uri="{FF2B5EF4-FFF2-40B4-BE49-F238E27FC236}">
                <a16:creationId xmlns:a16="http://schemas.microsoft.com/office/drawing/2014/main" id="{7190E179-E5B9-4DCD-9D13-41E6721E1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662" cy="5143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0" y="345916"/>
            <a:ext cx="8496000" cy="240707"/>
          </a:xfrm>
        </p:spPr>
        <p:txBody>
          <a:bodyPr/>
          <a:lstStyle/>
          <a:p>
            <a:r>
              <a:rPr lang="cs-CZ" b="1" cap="small" dirty="0"/>
              <a:t>A co dál?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2E0259-D24B-4FF7-90B9-0E189D364F54}"/>
              </a:ext>
            </a:extLst>
          </p:cNvPr>
          <p:cNvSpPr txBox="1">
            <a:spLocks/>
          </p:cNvSpPr>
          <p:nvPr/>
        </p:nvSpPr>
        <p:spPr>
          <a:xfrm>
            <a:off x="203710" y="822909"/>
            <a:ext cx="8806801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cap="all" baseline="0" noProof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Fungující systém stavebního spoření je žádoucí dále rozvíjet a lze ho využít </a:t>
            </a:r>
          </a:p>
          <a:p>
            <a:pPr>
              <a:lnSpc>
                <a:spcPct val="100000"/>
              </a:lnSpc>
            </a:pPr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 redistribuci dalších státních subvencí či podpor evropských fondů.</a:t>
            </a:r>
          </a:p>
        </p:txBody>
      </p:sp>
    </p:spTree>
    <p:extLst>
      <p:ext uri="{BB962C8B-B14F-4D97-AF65-F5344CB8AC3E}">
        <p14:creationId xmlns:p14="http://schemas.microsoft.com/office/powerpoint/2010/main" val="226211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osoba, příroda, rozmazání&#10;&#10;Popis byl vytvořen automaticky">
            <a:extLst>
              <a:ext uri="{FF2B5EF4-FFF2-40B4-BE49-F238E27FC236}">
                <a16:creationId xmlns:a16="http://schemas.microsoft.com/office/drawing/2014/main" id="{B9CC41E9-BD76-CBC9-B1B6-C552E7CC6E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6A1FA2F7-F6F2-4A84-81B9-615ABC0EF27E}"/>
              </a:ext>
            </a:extLst>
          </p:cNvPr>
          <p:cNvSpPr txBox="1">
            <a:spLocks/>
          </p:cNvSpPr>
          <p:nvPr/>
        </p:nvSpPr>
        <p:spPr>
          <a:xfrm>
            <a:off x="2447925" y="891365"/>
            <a:ext cx="4248150" cy="1661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Calibri" panose="020F0502020204030204" pitchFamily="34" charset="0"/>
                <a:ea typeface="Source Sans Pro Black" panose="020B080303040302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Děkuji za pozornost!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69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B0D664B-55CB-BB2A-2049-0A0E23D8BB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95"/>
            <a:ext cx="9144000" cy="5139105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0A9766-41B4-46B2-9D29-1D5EEACE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8" y="387922"/>
            <a:ext cx="8496000" cy="240707"/>
          </a:xfrm>
        </p:spPr>
        <p:txBody>
          <a:bodyPr/>
          <a:lstStyle/>
          <a:p>
            <a:r>
              <a:rPr lang="cs-CZ" cap="small" dirty="0">
                <a:latin typeface="Arial Black" panose="020B0A04020102020204" pitchFamily="34" charset="0"/>
              </a:rPr>
              <a:t>Tady to vše začalo…</a:t>
            </a:r>
            <a:endParaRPr lang="en-US" cap="small" dirty="0">
              <a:latin typeface="Arial Black" panose="020B0A04020102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A447691-CA35-46E1-A7AE-54755A791AAA}"/>
              </a:ext>
            </a:extLst>
          </p:cNvPr>
          <p:cNvSpPr txBox="1">
            <a:spLocks/>
          </p:cNvSpPr>
          <p:nvPr/>
        </p:nvSpPr>
        <p:spPr>
          <a:xfrm>
            <a:off x="2286400" y="4755578"/>
            <a:ext cx="8496000" cy="192553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cap="all" baseline="0" noProof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Majitelé úvěru se už dnes nelosují jako dříve (Německo 1925)</a:t>
            </a:r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endParaRPr lang="cs-CZ" sz="1600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8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19" y="427260"/>
            <a:ext cx="8496000" cy="240707"/>
          </a:xfrm>
        </p:spPr>
        <p:txBody>
          <a:bodyPr/>
          <a:lstStyle/>
          <a:p>
            <a:r>
              <a:rPr lang="cs-CZ" cap="small" dirty="0"/>
              <a:t>Rok 1993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3" name="Zástupný obsah 7">
            <a:extLst>
              <a:ext uri="{FF2B5EF4-FFF2-40B4-BE49-F238E27FC236}">
                <a16:creationId xmlns:a16="http://schemas.microsoft.com/office/drawing/2014/main" id="{E33BF93E-CA80-4A6D-9D37-B18DC8A34BD4}"/>
              </a:ext>
            </a:extLst>
          </p:cNvPr>
          <p:cNvSpPr txBox="1">
            <a:spLocks/>
          </p:cNvSpPr>
          <p:nvPr/>
        </p:nvSpPr>
        <p:spPr>
          <a:xfrm>
            <a:off x="251619" y="1474790"/>
            <a:ext cx="4866371" cy="3150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15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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9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3450" indent="-1714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>
                <a:solidFill>
                  <a:schemeClr val="bg2"/>
                </a:solidFill>
                <a:latin typeface="Calibri" panose="020F0502020204030204" pitchFamily="34" charset="0"/>
                <a:ea typeface="Source Sans Pro Black" panose="020B080303040302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střízlivých odhadů chybělo v 90. letech na investice </a:t>
            </a:r>
            <a:br>
              <a:rPr lang="cs-CZ" sz="1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zastaralých domů a bytů až 400 miliard korun. Nešlo </a:t>
            </a:r>
            <a:br>
              <a:rPr lang="cs-CZ" sz="1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pořízení nových nemovitostí, ale především o opravy </a:t>
            </a:r>
            <a:br>
              <a:rPr lang="cs-CZ" sz="1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modernizace.</a:t>
            </a:r>
          </a:p>
          <a:p>
            <a:endParaRPr lang="cs-CZ" sz="13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Současně s přesunem odpovědnosti od státu (obcí, </a:t>
            </a:r>
            <a:br>
              <a:rPr lang="cs-CZ" sz="1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OPBH) na jednotlivce bylo cílem nabídnout osvědčený pilíř financování, a tím zdroje s možností naspořit si na vlastní bydlení.</a:t>
            </a:r>
          </a:p>
          <a:p>
            <a:endParaRPr lang="cs-CZ" sz="13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Naučit české domácnosti spořit.</a:t>
            </a:r>
          </a:p>
          <a:p>
            <a:endParaRPr lang="cs-CZ" sz="13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Přesun úspor z matrací a polštářů do bankovních systémů.</a:t>
            </a:r>
            <a:br>
              <a:rPr lang="cs-CZ" sz="13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C1BEFB-5788-C0FF-2E07-64AB9775C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673" y="-21260"/>
            <a:ext cx="4225327" cy="51647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B54EE1F-FA75-CA60-6C5A-BDE2442851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0836">
            <a:off x="4707783" y="3491117"/>
            <a:ext cx="948903" cy="157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7788CD99-C0D3-42AE-8B33-5C6306BA366A}"/>
              </a:ext>
            </a:extLst>
          </p:cNvPr>
          <p:cNvSpPr txBox="1">
            <a:spLocks/>
          </p:cNvSpPr>
          <p:nvPr/>
        </p:nvSpPr>
        <p:spPr>
          <a:xfrm>
            <a:off x="251619" y="927877"/>
            <a:ext cx="8496000" cy="37721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cap="all" baseline="0" noProof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Motivy přenesení stavebního spoření </a:t>
            </a:r>
          </a:p>
          <a:p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český trh</a:t>
            </a:r>
          </a:p>
        </p:txBody>
      </p:sp>
    </p:spTree>
    <p:extLst>
      <p:ext uri="{BB962C8B-B14F-4D97-AF65-F5344CB8AC3E}">
        <p14:creationId xmlns:p14="http://schemas.microsoft.com/office/powerpoint/2010/main" val="221722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19" y="427260"/>
            <a:ext cx="8496000" cy="240707"/>
          </a:xfrm>
        </p:spPr>
        <p:txBody>
          <a:bodyPr/>
          <a:lstStyle/>
          <a:p>
            <a:r>
              <a:rPr lang="cs-CZ" cap="small" dirty="0"/>
              <a:t>Po téměř 30 letech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788CD99-C0D3-42AE-8B33-5C6306BA366A}"/>
              </a:ext>
            </a:extLst>
          </p:cNvPr>
          <p:cNvSpPr txBox="1">
            <a:spLocks/>
          </p:cNvSpPr>
          <p:nvPr/>
        </p:nvSpPr>
        <p:spPr>
          <a:xfrm>
            <a:off x="251619" y="887942"/>
            <a:ext cx="8496000" cy="192553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cap="all" baseline="0" noProof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Stavební spoření využívá nebo využívalo 67 % Čechů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DB3BD15-AEE8-4123-87C6-BE546C2424DF}"/>
              </a:ext>
            </a:extLst>
          </p:cNvPr>
          <p:cNvSpPr txBox="1"/>
          <p:nvPr/>
        </p:nvSpPr>
        <p:spPr>
          <a:xfrm>
            <a:off x="5269245" y="2047197"/>
            <a:ext cx="3552025" cy="1741603"/>
          </a:xfrm>
          <a:prstGeom prst="rect">
            <a:avLst/>
          </a:prstGeom>
          <a:noFill/>
        </p:spPr>
        <p:txBody>
          <a:bodyPr wrap="square" lIns="180000" tIns="108000" rIns="180000" bIns="108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Naspořeno </a:t>
            </a:r>
            <a:r>
              <a:rPr lang="cs-CZ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112 149 Kč.</a:t>
            </a:r>
          </a:p>
          <a:p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smlouvě s cílovou částkou </a:t>
            </a:r>
            <a:r>
              <a:rPr lang="cs-CZ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469 383 Kč</a:t>
            </a: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si nyní ve stavební spořitelně půjčuje, </a:t>
            </a:r>
            <a:b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 </a:t>
            </a:r>
            <a:r>
              <a:rPr lang="cs-CZ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1 638 241 Kč</a:t>
            </a: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už splácí úvěr, tak mu ještě zbývá doplatit </a:t>
            </a:r>
            <a:r>
              <a:rPr lang="cs-CZ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650 740 Kč</a:t>
            </a: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F73BFC-FEFE-4F89-B684-C66FF4DB42CA}"/>
              </a:ext>
            </a:extLst>
          </p:cNvPr>
          <p:cNvSpPr txBox="1"/>
          <p:nvPr/>
        </p:nvSpPr>
        <p:spPr>
          <a:xfrm>
            <a:off x="1279823" y="4149899"/>
            <a:ext cx="1756437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700" dirty="0">
                <a:latin typeface="Arial" pitchFamily="34" charset="0"/>
                <a:cs typeface="Arial" pitchFamily="34" charset="0"/>
              </a:rPr>
              <a:t>Zdroj: Instant průzkum ČSOB únor 2022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7071E1-C19A-4296-97A8-FFC24729E9DF}"/>
              </a:ext>
            </a:extLst>
          </p:cNvPr>
          <p:cNvSpPr txBox="1"/>
          <p:nvPr/>
        </p:nvSpPr>
        <p:spPr>
          <a:xfrm>
            <a:off x="786652" y="1559820"/>
            <a:ext cx="4018954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900" i="1" u="sng" dirty="0">
                <a:latin typeface="Arial" pitchFamily="34" charset="0"/>
                <a:cs typeface="Arial" pitchFamily="34" charset="0"/>
              </a:rPr>
              <a:t>„Využíváte aktuálně nebo jste někdy v minulosti využívali stavební spoření?“ </a:t>
            </a:r>
          </a:p>
        </p:txBody>
      </p:sp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0ABDA2B8-2BD0-4752-90C5-3352C8AA5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620577"/>
              </p:ext>
            </p:extLst>
          </p:nvPr>
        </p:nvGraphicFramePr>
        <p:xfrm>
          <a:off x="655372" y="1734671"/>
          <a:ext cx="4266593" cy="2595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409D44C2-3884-4D72-8C06-4D17FA6EDC7F}"/>
              </a:ext>
            </a:extLst>
          </p:cNvPr>
          <p:cNvSpPr txBox="1"/>
          <p:nvPr/>
        </p:nvSpPr>
        <p:spPr>
          <a:xfrm>
            <a:off x="7064833" y="3788800"/>
            <a:ext cx="1756437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700" dirty="0">
                <a:latin typeface="Arial" pitchFamily="34" charset="0"/>
                <a:cs typeface="Arial" pitchFamily="34" charset="0"/>
              </a:rPr>
              <a:t>Zdroj: AČSS, prosinec 2021</a:t>
            </a:r>
          </a:p>
        </p:txBody>
      </p:sp>
    </p:spTree>
    <p:extLst>
      <p:ext uri="{BB962C8B-B14F-4D97-AF65-F5344CB8AC3E}">
        <p14:creationId xmlns:p14="http://schemas.microsoft.com/office/powerpoint/2010/main" val="376646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19" y="427260"/>
            <a:ext cx="8496000" cy="240707"/>
          </a:xfrm>
        </p:spPr>
        <p:txBody>
          <a:bodyPr/>
          <a:lstStyle/>
          <a:p>
            <a:r>
              <a:rPr lang="cs-CZ" cap="small" dirty="0"/>
              <a:t>Po téměř 30 letech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788CD99-C0D3-42AE-8B33-5C6306BA366A}"/>
              </a:ext>
            </a:extLst>
          </p:cNvPr>
          <p:cNvSpPr txBox="1">
            <a:spLocks/>
          </p:cNvSpPr>
          <p:nvPr/>
        </p:nvSpPr>
        <p:spPr>
          <a:xfrm>
            <a:off x="251619" y="873477"/>
            <a:ext cx="8496000" cy="192553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cap="all" baseline="0" noProof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77 % lidí volí stavební spoření kvůli koupi nebo rekonstrukci nemovitosti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F73BFC-FEFE-4F89-B684-C66FF4DB42CA}"/>
              </a:ext>
            </a:extLst>
          </p:cNvPr>
          <p:cNvSpPr txBox="1"/>
          <p:nvPr/>
        </p:nvSpPr>
        <p:spPr>
          <a:xfrm>
            <a:off x="1641316" y="4240111"/>
            <a:ext cx="1756437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700" dirty="0">
                <a:latin typeface="Arial" pitchFamily="34" charset="0"/>
                <a:cs typeface="Arial" pitchFamily="34" charset="0"/>
              </a:rPr>
              <a:t>Zdroj: Instant průzkum ČSOB únor 2022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E924814E-0D40-48FF-942D-49D59F633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638757"/>
              </p:ext>
            </p:extLst>
          </p:nvPr>
        </p:nvGraphicFramePr>
        <p:xfrm>
          <a:off x="758615" y="2053848"/>
          <a:ext cx="3521837" cy="21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A7E630AE-3E80-4904-A692-0335F6D121E5}"/>
              </a:ext>
            </a:extLst>
          </p:cNvPr>
          <p:cNvSpPr txBox="1"/>
          <p:nvPr/>
        </p:nvSpPr>
        <p:spPr>
          <a:xfrm>
            <a:off x="885403" y="1656646"/>
            <a:ext cx="7228432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9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„Jaký je hlavní důvod, proč jste stavební spoření využíval(a), využíváte nebo plánujete využívat?“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B392B6-2615-4811-A3C9-DC23D9EDB584}"/>
              </a:ext>
            </a:extLst>
          </p:cNvPr>
          <p:cNvSpPr txBox="1"/>
          <p:nvPr/>
        </p:nvSpPr>
        <p:spPr>
          <a:xfrm>
            <a:off x="4499619" y="2131305"/>
            <a:ext cx="4397188" cy="228869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71450" indent="-171450">
              <a:buClr>
                <a:srgbClr val="FD5555"/>
              </a:buClr>
              <a:buFont typeface="Wingdings" panose="05000000000000000000" pitchFamily="2" charset="2"/>
              <a:buChar char="§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Pro získání finančního základu k nákupu nemovitosti.</a:t>
            </a:r>
          </a:p>
          <a:p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Pro získání finančního základu pro opravu, rekonstrukci </a:t>
            </a:r>
            <a:br>
              <a:rPr lang="cs-CZ" sz="1200" dirty="0">
                <a:latin typeface="Arial" pitchFamily="34" charset="0"/>
                <a:cs typeface="Arial" pitchFamily="34" charset="0"/>
              </a:rPr>
            </a:br>
            <a:r>
              <a:rPr lang="cs-CZ" sz="1200" dirty="0">
                <a:latin typeface="Arial" pitchFamily="34" charset="0"/>
                <a:cs typeface="Arial" pitchFamily="34" charset="0"/>
              </a:rPr>
              <a:t>či modernizaci stávající nemovitosti.</a:t>
            </a:r>
          </a:p>
          <a:p>
            <a:endParaRPr lang="cs-CZ" sz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Pro získání finančního základu k vypořádání dědictví nebo družstevního podílu.</a:t>
            </a:r>
          </a:p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Finance nevyužiji/nevyužil(a) jsem na potřeby spojené </a:t>
            </a:r>
            <a:br>
              <a:rPr lang="cs-CZ" sz="1200" dirty="0">
                <a:latin typeface="Arial" pitchFamily="34" charset="0"/>
                <a:cs typeface="Arial" pitchFamily="34" charset="0"/>
              </a:rPr>
            </a:br>
            <a:r>
              <a:rPr lang="cs-CZ" sz="1200" dirty="0">
                <a:latin typeface="Arial" pitchFamily="34" charset="0"/>
                <a:cs typeface="Arial" pitchFamily="34" charset="0"/>
              </a:rPr>
              <a:t>s bydlením.</a:t>
            </a:r>
          </a:p>
          <a:p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Jiné</a:t>
            </a:r>
          </a:p>
        </p:txBody>
      </p:sp>
    </p:spTree>
    <p:extLst>
      <p:ext uri="{BB962C8B-B14F-4D97-AF65-F5344CB8AC3E}">
        <p14:creationId xmlns:p14="http://schemas.microsoft.com/office/powerpoint/2010/main" val="12942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58" y="377056"/>
            <a:ext cx="8496000" cy="240707"/>
          </a:xfrm>
        </p:spPr>
        <p:txBody>
          <a:bodyPr/>
          <a:lstStyle/>
          <a:p>
            <a:r>
              <a:rPr lang="cs-CZ" cap="small" dirty="0"/>
              <a:t>Po téměř 30 letech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0DBA58A-304D-4A49-B360-16566DABA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098" y="4661323"/>
            <a:ext cx="3499383" cy="96950"/>
          </a:xfrm>
        </p:spPr>
        <p:txBody>
          <a:bodyPr/>
          <a:lstStyle/>
          <a:p>
            <a:pPr algn="ctr"/>
            <a:r>
              <a:rPr lang="cs-CZ" sz="700" b="0" dirty="0">
                <a:latin typeface="Arial" pitchFamily="34" charset="0"/>
                <a:cs typeface="Arial" pitchFamily="34" charset="0"/>
              </a:rPr>
              <a:t>Zdroj: Průzkum - stavební spoření jako nástroj na získávání vlastního bydlení (2020)</a:t>
            </a:r>
          </a:p>
        </p:txBody>
      </p:sp>
      <p:graphicFrame>
        <p:nvGraphicFramePr>
          <p:cNvPr id="4" name="Object 31">
            <a:extLst>
              <a:ext uri="{FF2B5EF4-FFF2-40B4-BE49-F238E27FC236}">
                <a16:creationId xmlns:a16="http://schemas.microsoft.com/office/drawing/2014/main" id="{23200C7E-060B-ACC1-7AE1-F3EB485A4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22652"/>
              </p:ext>
            </p:extLst>
          </p:nvPr>
        </p:nvGraphicFramePr>
        <p:xfrm>
          <a:off x="971444" y="1786719"/>
          <a:ext cx="7201111" cy="292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9131E5D7-AB47-E3F8-0317-9F0A6A555A4A}"/>
              </a:ext>
            </a:extLst>
          </p:cNvPr>
          <p:cNvSpPr txBox="1"/>
          <p:nvPr/>
        </p:nvSpPr>
        <p:spPr>
          <a:xfrm>
            <a:off x="1865227" y="1582791"/>
            <a:ext cx="5790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cs-CZ" sz="900" i="1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„Jak </a:t>
            </a:r>
            <a:r>
              <a:rPr lang="pl-PL" altLang="cs-CZ" sz="9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především</a:t>
            </a:r>
            <a:r>
              <a:rPr lang="pl-PL" altLang="cs-CZ" sz="900" i="1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vnímáte stavební spoření? </a:t>
            </a:r>
            <a:r>
              <a:rPr lang="cs-CZ" altLang="cs-CZ" sz="900" i="1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(srpen 2020, N = 1000 / </a:t>
            </a:r>
            <a:r>
              <a:rPr lang="cs-CZ" sz="900" i="1" u="sng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stat</a:t>
            </a:r>
            <a:r>
              <a:rPr lang="cs-CZ" sz="900" i="1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chyba: max. 2,6%)“ </a:t>
            </a:r>
            <a:endParaRPr lang="cs-CZ" altLang="cs-CZ" sz="900" i="1" u="sng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72EC867-A9E9-48A6-9AA4-F728E637C1DD}"/>
              </a:ext>
            </a:extLst>
          </p:cNvPr>
          <p:cNvSpPr txBox="1"/>
          <p:nvPr/>
        </p:nvSpPr>
        <p:spPr>
          <a:xfrm>
            <a:off x="90184" y="769415"/>
            <a:ext cx="8082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anose="020F0502020204030204" pitchFamily="34" charset="0"/>
              </a:rPr>
              <a:t>Stavební spoření nejčastěji vnímáme jako pomocníka na financování bydlení</a:t>
            </a:r>
          </a:p>
        </p:txBody>
      </p:sp>
    </p:spTree>
    <p:extLst>
      <p:ext uri="{BB962C8B-B14F-4D97-AF65-F5344CB8AC3E}">
        <p14:creationId xmlns:p14="http://schemas.microsoft.com/office/powerpoint/2010/main" val="405855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19" y="427260"/>
            <a:ext cx="8496000" cy="240707"/>
          </a:xfrm>
        </p:spPr>
        <p:txBody>
          <a:bodyPr/>
          <a:lstStyle/>
          <a:p>
            <a:r>
              <a:rPr lang="cs-CZ" cap="small" dirty="0"/>
              <a:t>Po téměř 30 letech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788CD99-C0D3-42AE-8B33-5C6306BA366A}"/>
              </a:ext>
            </a:extLst>
          </p:cNvPr>
          <p:cNvSpPr txBox="1">
            <a:spLocks/>
          </p:cNvSpPr>
          <p:nvPr/>
        </p:nvSpPr>
        <p:spPr>
          <a:xfrm>
            <a:off x="235456" y="905152"/>
            <a:ext cx="8496000" cy="192553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cap="all" baseline="0" noProof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Nejčastěji se financují rekonstrukce</a:t>
            </a:r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CF7D05C5-4D89-4F95-BADF-6E08EAF58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920589"/>
              </p:ext>
            </p:extLst>
          </p:nvPr>
        </p:nvGraphicFramePr>
        <p:xfrm>
          <a:off x="579074" y="1551773"/>
          <a:ext cx="6968130" cy="259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973B614B-A2AF-48C2-B3EA-B5F3908AF78F}"/>
              </a:ext>
            </a:extLst>
          </p:cNvPr>
          <p:cNvSpPr txBox="1"/>
          <p:nvPr/>
        </p:nvSpPr>
        <p:spPr>
          <a:xfrm>
            <a:off x="2815563" y="4225963"/>
            <a:ext cx="1756437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700" dirty="0">
                <a:latin typeface="Arial" pitchFamily="34" charset="0"/>
                <a:cs typeface="Arial" pitchFamily="34" charset="0"/>
              </a:rPr>
              <a:t>Zdroj: AČSS, prosinec 2021</a:t>
            </a:r>
          </a:p>
        </p:txBody>
      </p:sp>
    </p:spTree>
    <p:extLst>
      <p:ext uri="{BB962C8B-B14F-4D97-AF65-F5344CB8AC3E}">
        <p14:creationId xmlns:p14="http://schemas.microsoft.com/office/powerpoint/2010/main" val="275688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54742"/>
            <a:ext cx="8496000" cy="240707"/>
          </a:xfrm>
        </p:spPr>
        <p:txBody>
          <a:bodyPr/>
          <a:lstStyle/>
          <a:p>
            <a:r>
              <a:rPr lang="cs-CZ" cap="small" dirty="0"/>
              <a:t>Po téměř 30 letech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Zástupný obsah 7">
            <a:extLst>
              <a:ext uri="{FF2B5EF4-FFF2-40B4-BE49-F238E27FC236}">
                <a16:creationId xmlns:a16="http://schemas.microsoft.com/office/drawing/2014/main" id="{9134E3B8-0891-46E4-98EF-41AEDD290389}"/>
              </a:ext>
            </a:extLst>
          </p:cNvPr>
          <p:cNvSpPr txBox="1">
            <a:spLocks/>
          </p:cNvSpPr>
          <p:nvPr/>
        </p:nvSpPr>
        <p:spPr>
          <a:xfrm>
            <a:off x="7797799" y="1996131"/>
            <a:ext cx="1346201" cy="1349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15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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9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3450" indent="-1714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>
                <a:solidFill>
                  <a:schemeClr val="bg2"/>
                </a:solidFill>
                <a:latin typeface="Calibri" panose="020F0502020204030204" pitchFamily="34" charset="0"/>
                <a:ea typeface="Source Sans Pro Black" panose="020B080303040302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V případě změny  zákonných podmínek (od r. 2004 a 2011) vstřebává systém parametrický „šok“ nejméně šest let </a:t>
            </a:r>
            <a:b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b="0" dirty="0">
                <a:latin typeface="Arial" panose="020B0604020202020204" pitchFamily="34" charset="0"/>
                <a:cs typeface="Arial" panose="020B0604020202020204" pitchFamily="34" charset="0"/>
              </a:rPr>
              <a:t>(tzv. vázací lhůta smlouvy).</a:t>
            </a:r>
          </a:p>
          <a:p>
            <a:endParaRPr lang="cs-CZ" sz="1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F6FCECC8-8AC1-8A9F-D2B0-162666A0ABA8}"/>
              </a:ext>
            </a:extLst>
          </p:cNvPr>
          <p:cNvGraphicFramePr>
            <a:graphicFrameLocks/>
          </p:cNvGraphicFramePr>
          <p:nvPr/>
        </p:nvGraphicFramePr>
        <p:xfrm>
          <a:off x="95400" y="1026600"/>
          <a:ext cx="7346800" cy="210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063832EF-F86B-4E58-B8C4-DB4FAF620247}"/>
              </a:ext>
            </a:extLst>
          </p:cNvPr>
          <p:cNvSpPr txBox="1">
            <a:spLocks/>
          </p:cNvSpPr>
          <p:nvPr/>
        </p:nvSpPr>
        <p:spPr>
          <a:xfrm>
            <a:off x="324000" y="820307"/>
            <a:ext cx="8496000" cy="192553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cap="all" baseline="0" noProof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Trh stavebního spoření dosáhl optimální rovnováhy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9F91581-2A80-4D56-B3F3-92F90EDA1FDA}"/>
              </a:ext>
            </a:extLst>
          </p:cNvPr>
          <p:cNvSpPr txBox="1"/>
          <p:nvPr/>
        </p:nvSpPr>
        <p:spPr>
          <a:xfrm>
            <a:off x="2554981" y="4712349"/>
            <a:ext cx="1756437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700" dirty="0">
                <a:latin typeface="Arial" pitchFamily="34" charset="0"/>
                <a:cs typeface="Arial" pitchFamily="34" charset="0"/>
              </a:rPr>
              <a:t>Zdroj: AČSS, prosinec 2021</a:t>
            </a: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540B6D42-53AC-4BD7-BDB0-8D2410BD36D7}"/>
              </a:ext>
            </a:extLst>
          </p:cNvPr>
          <p:cNvGraphicFramePr>
            <a:graphicFrameLocks/>
          </p:cNvGraphicFramePr>
          <p:nvPr/>
        </p:nvGraphicFramePr>
        <p:xfrm>
          <a:off x="95400" y="3061741"/>
          <a:ext cx="7346800" cy="208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5A3E32-B1B5-4D6F-8CC9-A58768A57DE5}"/>
              </a:ext>
            </a:extLst>
          </p:cNvPr>
          <p:cNvSpPr txBox="1"/>
          <p:nvPr/>
        </p:nvSpPr>
        <p:spPr>
          <a:xfrm>
            <a:off x="7422774" y="4760900"/>
            <a:ext cx="14724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800" dirty="0">
                <a:latin typeface="Arial" pitchFamily="34" charset="0"/>
                <a:cs typeface="Arial" pitchFamily="34" charset="0"/>
              </a:rPr>
              <a:t>Zdroj: AČSS</a:t>
            </a:r>
          </a:p>
        </p:txBody>
      </p:sp>
    </p:spTree>
    <p:extLst>
      <p:ext uri="{BB962C8B-B14F-4D97-AF65-F5344CB8AC3E}">
        <p14:creationId xmlns:p14="http://schemas.microsoft.com/office/powerpoint/2010/main" val="233216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19" y="427260"/>
            <a:ext cx="8496000" cy="240707"/>
          </a:xfrm>
        </p:spPr>
        <p:txBody>
          <a:bodyPr/>
          <a:lstStyle/>
          <a:p>
            <a:r>
              <a:rPr lang="cs-CZ" cap="small" dirty="0"/>
              <a:t>Po téměř 30 letech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788CD99-C0D3-42AE-8B33-5C6306BA366A}"/>
              </a:ext>
            </a:extLst>
          </p:cNvPr>
          <p:cNvSpPr txBox="1">
            <a:spLocks/>
          </p:cNvSpPr>
          <p:nvPr/>
        </p:nvSpPr>
        <p:spPr>
          <a:xfrm>
            <a:off x="251619" y="909452"/>
            <a:ext cx="8496000" cy="192553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cap="all" baseline="0" noProof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cs-CZ" sz="16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Půjčujeme levněji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9E6227C-A123-472A-87FE-AE8836CA4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34" y="1183529"/>
            <a:ext cx="7014331" cy="369819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9591E8F-9160-9305-5108-C4600EC041CD}"/>
              </a:ext>
            </a:extLst>
          </p:cNvPr>
          <p:cNvSpPr txBox="1"/>
          <p:nvPr/>
        </p:nvSpPr>
        <p:spPr>
          <a:xfrm>
            <a:off x="2133601" y="1259180"/>
            <a:ext cx="4998720" cy="67286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1400" b="1" dirty="0">
                <a:latin typeface="Arial" pitchFamily="34" charset="0"/>
                <a:cs typeface="Arial" pitchFamily="34" charset="0"/>
              </a:rPr>
              <a:t>Úrokové sazby zajištěných úvěrů na bydlení </a:t>
            </a:r>
          </a:p>
          <a:p>
            <a:pPr algn="ctr"/>
            <a:r>
              <a:rPr lang="cs-CZ" sz="1400" b="1" dirty="0">
                <a:latin typeface="Arial" pitchFamily="34" charset="0"/>
                <a:cs typeface="Arial" pitchFamily="34" charset="0"/>
              </a:rPr>
              <a:t>(nové úvěry včetně navýšení) </a:t>
            </a:r>
          </a:p>
          <a:p>
            <a:pPr algn="ctr"/>
            <a:r>
              <a:rPr lang="cs-CZ" sz="1100" dirty="0">
                <a:latin typeface="Arial" pitchFamily="34" charset="0"/>
                <a:cs typeface="Arial" pitchFamily="34" charset="0"/>
              </a:rPr>
              <a:t>Stavební spořitelny – sazba 	      Ostatní banky – sazba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664FF85-9DCB-216F-C16E-1560D5EFAB48}"/>
              </a:ext>
            </a:extLst>
          </p:cNvPr>
          <p:cNvSpPr/>
          <p:nvPr/>
        </p:nvSpPr>
        <p:spPr>
          <a:xfrm>
            <a:off x="2133601" y="1881197"/>
            <a:ext cx="469392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endParaRPr lang="cs-CZ" dirty="0">
              <a:ea typeface="Source Sans Pro" pitchFamily="34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66B4773-4B47-9C50-E56E-26028F112341}"/>
              </a:ext>
            </a:extLst>
          </p:cNvPr>
          <p:cNvCxnSpPr/>
          <p:nvPr/>
        </p:nvCxnSpPr>
        <p:spPr>
          <a:xfrm>
            <a:off x="2655679" y="1812690"/>
            <a:ext cx="216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D9E2ADE-2FD8-DC41-D6C4-51930F61B54F}"/>
              </a:ext>
            </a:extLst>
          </p:cNvPr>
          <p:cNvCxnSpPr/>
          <p:nvPr/>
        </p:nvCxnSpPr>
        <p:spPr>
          <a:xfrm>
            <a:off x="4728319" y="1810077"/>
            <a:ext cx="216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7AF8BA58-ABC1-DA33-9453-1F0D0EED2659}"/>
              </a:ext>
            </a:extLst>
          </p:cNvPr>
          <p:cNvSpPr/>
          <p:nvPr/>
        </p:nvSpPr>
        <p:spPr>
          <a:xfrm>
            <a:off x="4169665" y="4556067"/>
            <a:ext cx="469392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endParaRPr lang="cs-CZ" dirty="0">
              <a:ea typeface="Source Sans Pro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387AB15-732F-85C1-2E6C-3CF24F677578}"/>
              </a:ext>
            </a:extLst>
          </p:cNvPr>
          <p:cNvSpPr/>
          <p:nvPr/>
        </p:nvSpPr>
        <p:spPr>
          <a:xfrm>
            <a:off x="3709417" y="4674494"/>
            <a:ext cx="137769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sz="700" dirty="0">
                <a:latin typeface="Arial" panose="020B0604020202020204" pitchFamily="34" charset="0"/>
                <a:ea typeface="Source Sans Pro" pitchFamily="34" charset="0"/>
                <a:cs typeface="Arial" panose="020B0604020202020204" pitchFamily="34" charset="0"/>
              </a:rPr>
              <a:t>Zdroj: ČNB</a:t>
            </a:r>
          </a:p>
        </p:txBody>
      </p:sp>
    </p:spTree>
    <p:extLst>
      <p:ext uri="{BB962C8B-B14F-4D97-AF65-F5344CB8AC3E}">
        <p14:creationId xmlns:p14="http://schemas.microsoft.com/office/powerpoint/2010/main" val="276749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LAYOUT_CONST" val="32"/>
</p:tagLst>
</file>

<file path=ppt/theme/theme1.xml><?xml version="1.0" encoding="utf-8"?>
<a:theme xmlns:a="http://schemas.openxmlformats.org/drawingml/2006/main" name="SG Group Identity">
  <a:themeElements>
    <a:clrScheme name="SG Theme Color 2018">
      <a:dk1>
        <a:srgbClr val="010101"/>
      </a:dk1>
      <a:lt1>
        <a:sysClr val="window" lastClr="FFFFFF"/>
      </a:lt1>
      <a:dk2>
        <a:srgbClr val="E55F50"/>
      </a:dk2>
      <a:lt2>
        <a:srgbClr val="E9041E"/>
      </a:lt2>
      <a:accent1>
        <a:srgbClr val="610F15"/>
      </a:accent1>
      <a:accent2>
        <a:srgbClr val="581D39"/>
      </a:accent2>
      <a:accent3>
        <a:srgbClr val="303A3C"/>
      </a:accent3>
      <a:accent4>
        <a:srgbClr val="292D3F"/>
      </a:accent4>
      <a:accent5>
        <a:srgbClr val="4D385E"/>
      </a:accent5>
      <a:accent6>
        <a:srgbClr val="EB2D90"/>
      </a:accent6>
      <a:hlink>
        <a:srgbClr val="E9041E"/>
      </a:hlink>
      <a:folHlink>
        <a:srgbClr val="E9041E"/>
      </a:folHlink>
    </a:clrScheme>
    <a:fontScheme name="SG Group 2018 Theme">
      <a:majorFont>
        <a:latin typeface="Montserrat Extra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spcBef>
            <a:spcPts val="1200"/>
          </a:spcBef>
          <a:defRPr sz="1200" dirty="0">
            <a:ea typeface="Source Sans Pro" pitchFamily="34" charset="0"/>
          </a:defRPr>
        </a:defPPr>
      </a:lst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9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87BAB0D9-5159-4E83-9D76-58DD4A36B1A3}" vid="{B4C672EE-B86E-4062-9578-F5518E26CF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7305f3-976e-4c49-afcc-0bdf2f3eb39f">
      <Terms xmlns="http://schemas.microsoft.com/office/infopath/2007/PartnerControls"/>
    </lcf76f155ced4ddcb4097134ff3c332f>
    <TaxCatchAll xmlns="9bb8503b-281d-4c25-98a0-5c429256552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95BAD03659934B869D8E00BB2E8F2F" ma:contentTypeVersion="8" ma:contentTypeDescription="Create a new document." ma:contentTypeScope="" ma:versionID="18694d53b427cc4649e10a1433b1370b">
  <xsd:schema xmlns:xsd="http://www.w3.org/2001/XMLSchema" xmlns:xs="http://www.w3.org/2001/XMLSchema" xmlns:p="http://schemas.microsoft.com/office/2006/metadata/properties" xmlns:ns2="f37305f3-976e-4c49-afcc-0bdf2f3eb39f" xmlns:ns3="9bb8503b-281d-4c25-98a0-5c4292565528" targetNamespace="http://schemas.microsoft.com/office/2006/metadata/properties" ma:root="true" ma:fieldsID="20d4a0a22840f52fc5decde6a0084445" ns2:_="" ns3:_="">
    <xsd:import namespace="f37305f3-976e-4c49-afcc-0bdf2f3eb39f"/>
    <xsd:import namespace="9bb8503b-281d-4c25-98a0-5c42925655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305f3-976e-4c49-afcc-0bdf2f3eb3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6559ad4-f81a-4045-a202-1bcb0c2d37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8503b-281d-4c25-98a0-5c429256552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e5130c6-6537-4d07-99a7-c31ddf522990}" ma:internalName="TaxCatchAll" ma:showField="CatchAllData" ma:web="abbffd3a-7bd7-44ef-8877-49997a744c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494781-9FA3-439C-A1AE-3C754CBBF85F}">
  <ds:schemaRefs>
    <ds:schemaRef ds:uri="http://schemas.microsoft.com/office/2006/metadata/properties"/>
    <ds:schemaRef ds:uri="http://schemas.microsoft.com/office/infopath/2007/PartnerControls"/>
    <ds:schemaRef ds:uri="f37305f3-976e-4c49-afcc-0bdf2f3eb39f"/>
    <ds:schemaRef ds:uri="9bb8503b-281d-4c25-98a0-5c4292565528"/>
  </ds:schemaRefs>
</ds:datastoreItem>
</file>

<file path=customXml/itemProps2.xml><?xml version="1.0" encoding="utf-8"?>
<ds:datastoreItem xmlns:ds="http://schemas.openxmlformats.org/officeDocument/2006/customXml" ds:itemID="{6C5EE1EA-E0CF-4280-A4B4-9046AAC2B4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C6BB75-73BF-403C-8360-EEC65EEFA7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7305f3-976e-4c49-afcc-0bdf2f3eb39f"/>
    <ds:schemaRef ds:uri="9bb8503b-281d-4c25-98a0-5c42925655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SG 2018 - Template 16-9 - FR</Template>
  <TotalTime>4452</TotalTime>
  <Words>684</Words>
  <Application>Microsoft Office PowerPoint</Application>
  <PresentationFormat>Předvádění na obrazovce (16:9)</PresentationFormat>
  <Paragraphs>101</Paragraphs>
  <Slides>15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Quicksand Light</vt:lpstr>
      <vt:lpstr>Source Sans Pro</vt:lpstr>
      <vt:lpstr>Wingdings</vt:lpstr>
      <vt:lpstr>Wingdings 3</vt:lpstr>
      <vt:lpstr>SG Group Identity</vt:lpstr>
      <vt:lpstr>STAVEBNÍ SPOření  v české republice   ANEB cesta ke zvýšení dostupnosti bydlení</vt:lpstr>
      <vt:lpstr>Tady to vše začalo…</vt:lpstr>
      <vt:lpstr>Rok 1993</vt:lpstr>
      <vt:lpstr>Po téměř 30 letech</vt:lpstr>
      <vt:lpstr>Po téměř 30 letech</vt:lpstr>
      <vt:lpstr>Po téměř 30 letech</vt:lpstr>
      <vt:lpstr>Po téměř 30 letech</vt:lpstr>
      <vt:lpstr>Po téměř 30 letech</vt:lpstr>
      <vt:lpstr>Po téměř 30 letech</vt:lpstr>
      <vt:lpstr>Po téměř 30 letech</vt:lpstr>
      <vt:lpstr>A co dál?</vt:lpstr>
      <vt:lpstr>A co dál?</vt:lpstr>
      <vt:lpstr>A co dál?</vt:lpstr>
      <vt:lpstr>A co dál?</vt:lpstr>
      <vt:lpstr>Prezentace aplikace PowerPoint</vt:lpstr>
    </vt:vector>
  </TitlesOfParts>
  <Company>Komerční banka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prezentace - Komerční banka, 2019</dc:title>
  <dc:subject>SG Group Template</dc:subject>
  <dc:creator>premysl.siffel@artpublishing.cz</dc:creator>
  <cp:keywords>C0 - Public, verze 1.02</cp:keywords>
  <cp:lastModifiedBy>Zubek Pavel</cp:lastModifiedBy>
  <cp:revision>138</cp:revision>
  <cp:lastPrinted>2018-11-07T13:41:34Z</cp:lastPrinted>
  <dcterms:created xsi:type="dcterms:W3CDTF">2018-11-12T14:00:50Z</dcterms:created>
  <dcterms:modified xsi:type="dcterms:W3CDTF">2022-06-01T07:53:43Z</dcterms:modified>
  <cp:category>Komerční banka, šablony</cp:category>
  <cp:contentStatus>2018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_AssetClass">
    <vt:lpwstr>CORI_UK</vt:lpwstr>
  </property>
  <property fmtid="{D5CDD505-2E9C-101B-9397-08002B2CF9AE}" pid="3" name="FO_TypeTPL">
    <vt:lpwstr>CORI</vt:lpwstr>
  </property>
  <property fmtid="{D5CDD505-2E9C-101B-9397-08002B2CF9AE}" pid="4" name="FO_TPLNew">
    <vt:lpwstr>Yes</vt:lpwstr>
  </property>
  <property fmtid="{D5CDD505-2E9C-101B-9397-08002B2CF9AE}" pid="5" name="docIndexRef">
    <vt:lpwstr>49b380ec-2bde-4a68-bbfd-52de95062198</vt:lpwstr>
  </property>
  <property fmtid="{D5CDD505-2E9C-101B-9397-08002B2CF9AE}" pid="6" name="bjSaver">
    <vt:lpwstr>fB7huj5BR+k1BTBn+ncpwOtJ9ivrYn9l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policy="cd56ee39-2ddd-42dc-ad6e-3cc27c925a9b" origin="userSelected" xmlns="http://www.boldonj</vt:lpwstr>
  </property>
  <property fmtid="{D5CDD505-2E9C-101B-9397-08002B2CF9AE}" pid="8" name="bjDocumentLabelXML-0">
    <vt:lpwstr>ames.com/2008/01/sie/internal/label"&gt;&lt;element uid="id_classification_eurestricted" value="" /&gt;&lt;/sisl&gt;</vt:lpwstr>
  </property>
  <property fmtid="{D5CDD505-2E9C-101B-9397-08002B2CF9AE}" pid="9" name="bjDocumentSecurityLabel">
    <vt:lpwstr>C0 - Public </vt:lpwstr>
  </property>
  <property fmtid="{D5CDD505-2E9C-101B-9397-08002B2CF9AE}" pid="10" name="Classification_DLP">
    <vt:lpwstr>C0_C0</vt:lpwstr>
  </property>
  <property fmtid="{D5CDD505-2E9C-101B-9397-08002B2CF9AE}" pid="11" name="bjLabelHistoryID">
    <vt:lpwstr>{CE37D52D-D983-48DC-9BF1-167A440E7378}</vt:lpwstr>
  </property>
  <property fmtid="{D5CDD505-2E9C-101B-9397-08002B2CF9AE}" pid="12" name="ContentTypeId">
    <vt:lpwstr>0x0101000F95BAD03659934B869D8E00BB2E8F2F</vt:lpwstr>
  </property>
  <property fmtid="{D5CDD505-2E9C-101B-9397-08002B2CF9AE}" pid="13" name="MediaServiceImageTags">
    <vt:lpwstr/>
  </property>
  <property fmtid="{D5CDD505-2E9C-101B-9397-08002B2CF9AE}" pid="14" name="MSIP_Label_eb992a7d-542b-44f7-8b4e-4a8cd39e7288_Enabled">
    <vt:lpwstr>true</vt:lpwstr>
  </property>
  <property fmtid="{D5CDD505-2E9C-101B-9397-08002B2CF9AE}" pid="15" name="MSIP_Label_eb992a7d-542b-44f7-8b4e-4a8cd39e7288_SetDate">
    <vt:lpwstr>2022-03-02T09:35:57Z</vt:lpwstr>
  </property>
  <property fmtid="{D5CDD505-2E9C-101B-9397-08002B2CF9AE}" pid="16" name="MSIP_Label_eb992a7d-542b-44f7-8b4e-4a8cd39e7288_Method">
    <vt:lpwstr>Privileged</vt:lpwstr>
  </property>
  <property fmtid="{D5CDD505-2E9C-101B-9397-08002B2CF9AE}" pid="17" name="MSIP_Label_eb992a7d-542b-44f7-8b4e-4a8cd39e7288_Name">
    <vt:lpwstr>eb992a7d-542b-44f7-8b4e-4a8cd39e7288</vt:lpwstr>
  </property>
  <property fmtid="{D5CDD505-2E9C-101B-9397-08002B2CF9AE}" pid="18" name="MSIP_Label_eb992a7d-542b-44f7-8b4e-4a8cd39e7288_SiteId">
    <vt:lpwstr>a491f8c5-c721-4e53-b604-6f27e7e4565d</vt:lpwstr>
  </property>
  <property fmtid="{D5CDD505-2E9C-101B-9397-08002B2CF9AE}" pid="19" name="MSIP_Label_eb992a7d-542b-44f7-8b4e-4a8cd39e7288_ActionId">
    <vt:lpwstr>b41603bb-d917-45f8-84e3-c9c6288a4587</vt:lpwstr>
  </property>
  <property fmtid="{D5CDD505-2E9C-101B-9397-08002B2CF9AE}" pid="20" name="MSIP_Label_eb992a7d-542b-44f7-8b4e-4a8cd39e7288_ContentBits">
    <vt:lpwstr>0</vt:lpwstr>
  </property>
  <property fmtid="{D5CDD505-2E9C-101B-9397-08002B2CF9AE}" pid="21" name="MSIP_Label_076d9757-80ae-4c87-b4d7-9ffa7a0710d0_Enabled">
    <vt:lpwstr>true</vt:lpwstr>
  </property>
  <property fmtid="{D5CDD505-2E9C-101B-9397-08002B2CF9AE}" pid="22" name="MSIP_Label_076d9757-80ae-4c87-b4d7-9ffa7a0710d0_SetDate">
    <vt:lpwstr>2022-06-01T07:53:43Z</vt:lpwstr>
  </property>
  <property fmtid="{D5CDD505-2E9C-101B-9397-08002B2CF9AE}" pid="23" name="MSIP_Label_076d9757-80ae-4c87-b4d7-9ffa7a0710d0_Method">
    <vt:lpwstr>Privileged</vt:lpwstr>
  </property>
  <property fmtid="{D5CDD505-2E9C-101B-9397-08002B2CF9AE}" pid="24" name="MSIP_Label_076d9757-80ae-4c87-b4d7-9ffa7a0710d0_Name">
    <vt:lpwstr>C1 - Internal</vt:lpwstr>
  </property>
  <property fmtid="{D5CDD505-2E9C-101B-9397-08002B2CF9AE}" pid="25" name="MSIP_Label_076d9757-80ae-4c87-b4d7-9ffa7a0710d0_SiteId">
    <vt:lpwstr>c79e7c80-cff5-4503-b468-3702cea89272</vt:lpwstr>
  </property>
  <property fmtid="{D5CDD505-2E9C-101B-9397-08002B2CF9AE}" pid="26" name="MSIP_Label_076d9757-80ae-4c87-b4d7-9ffa7a0710d0_ActionId">
    <vt:lpwstr>a936166d-304c-46b4-b212-ce98ea70790c</vt:lpwstr>
  </property>
  <property fmtid="{D5CDD505-2E9C-101B-9397-08002B2CF9AE}" pid="27" name="MSIP_Label_076d9757-80ae-4c87-b4d7-9ffa7a0710d0_ContentBits">
    <vt:lpwstr>0</vt:lpwstr>
  </property>
  <property fmtid="{D5CDD505-2E9C-101B-9397-08002B2CF9AE}" pid="28" name="Kod_Duvernosti">
    <vt:lpwstr>KB_C1_INTERNAL_992521</vt:lpwstr>
  </property>
</Properties>
</file>