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306" r:id="rId5"/>
    <p:sldId id="3331" r:id="rId6"/>
    <p:sldId id="3332" r:id="rId7"/>
    <p:sldId id="3333" r:id="rId8"/>
    <p:sldId id="3337" r:id="rId9"/>
    <p:sldId id="3243" r:id="rId10"/>
    <p:sldId id="3313" r:id="rId11"/>
    <p:sldId id="3304" r:id="rId12"/>
    <p:sldId id="3342" r:id="rId13"/>
    <p:sldId id="3361" r:id="rId14"/>
    <p:sldId id="3339" r:id="rId15"/>
    <p:sldId id="3344" r:id="rId16"/>
    <p:sldId id="3326" r:id="rId17"/>
    <p:sldId id="3352" r:id="rId18"/>
    <p:sldId id="2973" r:id="rId19"/>
    <p:sldId id="3354" r:id="rId20"/>
    <p:sldId id="3122" r:id="rId21"/>
    <p:sldId id="3353" r:id="rId22"/>
    <p:sldId id="3358" r:id="rId23"/>
    <p:sldId id="3317" r:id="rId24"/>
    <p:sldId id="3351" r:id="rId25"/>
    <p:sldId id="3359" r:id="rId26"/>
    <p:sldId id="3222" r:id="rId27"/>
    <p:sldId id="3216" r:id="rId28"/>
    <p:sldId id="3231" r:id="rId29"/>
    <p:sldId id="3197" r:id="rId3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vrátil David (Research)" initials="ND(" lastIdx="0" clrIdx="0">
    <p:extLst>
      <p:ext uri="{19B8F6BF-5375-455C-9EA6-DF929625EA0E}">
        <p15:presenceInfo xmlns:p15="http://schemas.microsoft.com/office/powerpoint/2012/main" userId="S-1-5-21-1022765151-333211815-1520766640-44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4"/>
    <a:srgbClr val="FEFEFE"/>
    <a:srgbClr val="324760"/>
    <a:srgbClr val="C80511"/>
    <a:srgbClr val="279792"/>
    <a:srgbClr val="F4F8FB"/>
    <a:srgbClr val="C9D8D0"/>
    <a:srgbClr val="EEF7FB"/>
    <a:srgbClr val="97C5DF"/>
    <a:srgbClr val="948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3" autoAdjust="0"/>
    <p:restoredTop sz="93385" autoAdjust="0"/>
  </p:normalViewPr>
  <p:slideViewPr>
    <p:cSldViewPr>
      <p:cViewPr varScale="1">
        <p:scale>
          <a:sx n="100" d="100"/>
          <a:sy n="100" d="100"/>
        </p:scale>
        <p:origin x="36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848D6-1471-4651-8C46-DC051562108D}" type="datetimeFigureOut">
              <a:rPr lang="cs-CZ" smtClean="0"/>
              <a:t>01.06.2022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BBC08-601E-491E-8075-17E49857291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07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2508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="0" i="0" dirty="0">
              <a:solidFill>
                <a:srgbClr val="0F1419"/>
              </a:solidFill>
              <a:effectLst/>
              <a:latin typeface="TwitterChirp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19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ale říkám na každičké štaci, svět bude lepší, dáme-li si práci. </a:t>
            </a:r>
            <a:r>
              <a:rPr lang="cs-CZ"/>
              <a:t>Je </a:t>
            </a:r>
            <a:r>
              <a:rPr lang="cs-CZ" dirty="0"/>
              <a:t>marné žehrat, modliti </a:t>
            </a:r>
            <a:r>
              <a:rPr lang="cs-CZ"/>
              <a:t>se zdrávas, Vše </a:t>
            </a:r>
            <a:r>
              <a:rPr lang="cs-CZ" dirty="0"/>
              <a:t>záleží jen na vás, </a:t>
            </a:r>
            <a:r>
              <a:rPr lang="cs-CZ"/>
              <a:t>na nás, a </a:t>
            </a:r>
            <a:r>
              <a:rPr lang="cs-CZ" dirty="0"/>
              <a:t>hlavně teda na vás.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404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054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04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868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49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27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779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="0" i="0" dirty="0">
              <a:solidFill>
                <a:srgbClr val="0F1419"/>
              </a:solidFill>
              <a:effectLst/>
              <a:latin typeface="TwitterChirp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530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="0" i="0" dirty="0">
              <a:solidFill>
                <a:srgbClr val="0F1419"/>
              </a:solidFill>
              <a:effectLst/>
              <a:latin typeface="TwitterChirp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BBC08-601E-491E-8075-17E498572919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02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01D4-EC1F-40B0-9D4A-802B8E10263F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359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3804-A7D3-47BC-9330-751704B3C667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045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5AEFC-0AA6-4E8B-BB26-5E7DA30DCC2A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25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9DA80-F76A-48A0-8635-3CB64BCB8F2C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46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84D4-9AE7-42D4-9415-CA35B1D2A9E3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168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6C35-49DE-4AA4-8C78-24035A6346A1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15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8B9C-E9D7-4FE2-8E06-87EA4F06FBD2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57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1051-E115-4C7A-A6F1-BE2EBEA105C0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26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5A13-0754-4DC9-B961-AB20F8D80B57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4618-794C-4B55-B027-8D3B266AEFC9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07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1A1B5-3AC0-4185-8EBB-C46B643820EA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360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59442-D457-4996-8985-14DEBB1810D7}" type="datetime1">
              <a:rPr lang="cs-CZ" smtClean="0"/>
              <a:t>01.06.2022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8D5DF-99B7-41DD-B2EF-50EE87F2CADB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MSIPCMContentMarking" descr="{&quot;HashCode&quot;:-1696993379,&quot;Placement&quot;:&quot;Header&quot;,&quot;Top&quot;:0.0,&quot;Left&quot;:895.296753,&quot;SlideWidth&quot;:960,&quot;SlideHeight&quot;:540}">
            <a:extLst>
              <a:ext uri="{FF2B5EF4-FFF2-40B4-BE49-F238E27FC236}">
                <a16:creationId xmlns:a16="http://schemas.microsoft.com/office/drawing/2014/main" id="{B69AF075-ACFC-4FE6-AE1C-9CB514C2C51F}"/>
              </a:ext>
            </a:extLst>
          </p:cNvPr>
          <p:cNvSpPr txBox="1"/>
          <p:nvPr userDrawn="1"/>
        </p:nvSpPr>
        <p:spPr>
          <a:xfrm>
            <a:off x="11370269" y="0"/>
            <a:ext cx="82173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Vyhrazené</a:t>
            </a:r>
          </a:p>
        </p:txBody>
      </p:sp>
    </p:spTree>
    <p:extLst>
      <p:ext uri="{BB962C8B-B14F-4D97-AF65-F5344CB8AC3E}">
        <p14:creationId xmlns:p14="http://schemas.microsoft.com/office/powerpoint/2010/main" val="300545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dystopia turns into reality: Time to regulate it | Opinion">
            <a:extLst>
              <a:ext uri="{FF2B5EF4-FFF2-40B4-BE49-F238E27FC236}">
                <a16:creationId xmlns:a16="http://schemas.microsoft.com/office/drawing/2014/main" id="{D2D2DBDD-D225-744B-A7FB-0C437327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0"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Obdélník 2"/>
          <p:cNvSpPr/>
          <p:nvPr/>
        </p:nvSpPr>
        <p:spPr>
          <a:xfrm>
            <a:off x="479376" y="6023902"/>
            <a:ext cx="1892740" cy="46166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cs-CZ" sz="2300" b="1" dirty="0">
                <a:solidFill>
                  <a:srgbClr val="FEFEFE"/>
                </a:solidFill>
              </a:rPr>
              <a:t>David Navrátil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E4B07E-6E53-4591-8C81-269878A29D82}"/>
              </a:ext>
            </a:extLst>
          </p:cNvPr>
          <p:cNvSpPr txBox="1"/>
          <p:nvPr/>
        </p:nvSpPr>
        <p:spPr>
          <a:xfrm>
            <a:off x="191344" y="-387424"/>
            <a:ext cx="972734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0" b="1" dirty="0">
                <a:solidFill>
                  <a:srgbClr val="FFFF00"/>
                </a:solidFill>
              </a:rPr>
              <a:t>WTF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418C9E-83B0-4DE2-B840-CA4EC9759EB2}"/>
              </a:ext>
            </a:extLst>
          </p:cNvPr>
          <p:cNvSpPr txBox="1"/>
          <p:nvPr/>
        </p:nvSpPr>
        <p:spPr>
          <a:xfrm>
            <a:off x="551384" y="5316016"/>
            <a:ext cx="433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W</a:t>
            </a:r>
            <a:r>
              <a:rPr lang="en-US" sz="4000" b="1" dirty="0">
                <a:solidFill>
                  <a:schemeClr val="bg1"/>
                </a:solidFill>
              </a:rPr>
              <a:t>hat‘s </a:t>
            </a:r>
            <a:r>
              <a:rPr lang="en-US" sz="4000" b="1" dirty="0">
                <a:solidFill>
                  <a:srgbClr val="FFFF00"/>
                </a:solidFill>
              </a:rPr>
              <a:t>T</a:t>
            </a:r>
            <a:r>
              <a:rPr lang="en-US" sz="4000" b="1" dirty="0">
                <a:solidFill>
                  <a:schemeClr val="bg1"/>
                </a:solidFill>
              </a:rPr>
              <a:t>he </a:t>
            </a:r>
            <a:r>
              <a:rPr lang="en-US" sz="4000" b="1" dirty="0">
                <a:solidFill>
                  <a:srgbClr val="FFFF00"/>
                </a:solidFill>
              </a:rPr>
              <a:t>F</a:t>
            </a:r>
            <a:r>
              <a:rPr lang="en-US" sz="4000" b="1" dirty="0">
                <a:solidFill>
                  <a:schemeClr val="bg1"/>
                </a:solidFill>
              </a:rPr>
              <a:t>uture?</a:t>
            </a:r>
          </a:p>
        </p:txBody>
      </p:sp>
    </p:spTree>
    <p:extLst>
      <p:ext uri="{BB962C8B-B14F-4D97-AF65-F5344CB8AC3E}">
        <p14:creationId xmlns:p14="http://schemas.microsoft.com/office/powerpoint/2010/main" val="252371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 hidden="1">
            <a:extLst>
              <a:ext uri="{FF2B5EF4-FFF2-40B4-BE49-F238E27FC236}">
                <a16:creationId xmlns:a16="http://schemas.microsoft.com/office/drawing/2014/main" id="{45A425E0-7277-4BBD-AF0C-06D7ADD3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  <p:pic>
        <p:nvPicPr>
          <p:cNvPr id="1026" name="Picture 2" descr="Shanghai's two-part citywide lockdown sends oil prices down — Quartz">
            <a:extLst>
              <a:ext uri="{FF2B5EF4-FFF2-40B4-BE49-F238E27FC236}">
                <a16:creationId xmlns:a16="http://schemas.microsoft.com/office/drawing/2014/main" id="{13C78232-5148-4358-9997-05920DB4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BE298DF-6ADC-4330-8FCF-A1809505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61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zech Republic (Ranked 27th) :: Legatum Prosperity Index 2021">
            <a:extLst>
              <a:ext uri="{FF2B5EF4-FFF2-40B4-BE49-F238E27FC236}">
                <a16:creationId xmlns:a16="http://schemas.microsoft.com/office/drawing/2014/main" id="{B6BBB290-B80A-47C3-BE1F-CFDD4C81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symbol pro číslo snímku 1" hidden="1">
            <a:extLst>
              <a:ext uri="{FF2B5EF4-FFF2-40B4-BE49-F238E27FC236}">
                <a16:creationId xmlns:a16="http://schemas.microsoft.com/office/drawing/2014/main" id="{FB1F9DD2-39F7-4534-8CBC-2AC52133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11</a:t>
            </a:fld>
            <a:endParaRPr lang="cs-CZ"/>
          </a:p>
        </p:txBody>
      </p:sp>
      <p:pic>
        <p:nvPicPr>
          <p:cNvPr id="26626" name="Picture 2" descr="Image">
            <a:extLst>
              <a:ext uri="{FF2B5EF4-FFF2-40B4-BE49-F238E27FC236}">
                <a16:creationId xmlns:a16="http://schemas.microsoft.com/office/drawing/2014/main" id="{E46EF9BE-5C5C-4867-9C44-D36239C0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8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&quot;people have emotio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6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&quot;people have emotio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32F432-A610-4579-82A8-24608762E2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50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&quot;people have emotion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170FAD-227E-4FA7-A42E-30F8BAC4F3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75721" y="3604"/>
            <a:ext cx="5040559" cy="68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15</a:t>
            </a:fld>
            <a:endParaRPr lang="cs-CZ" dirty="0"/>
          </a:p>
        </p:txBody>
      </p:sp>
      <p:pic>
        <p:nvPicPr>
          <p:cNvPr id="3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377E81C6-4957-4F0D-A273-B0A2722A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21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16</a:t>
            </a:fld>
            <a:endParaRPr lang="cs-CZ" dirty="0"/>
          </a:p>
        </p:txBody>
      </p:sp>
      <p:pic>
        <p:nvPicPr>
          <p:cNvPr id="3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377E81C6-4957-4F0D-A273-B0A2722A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9B54FF3-D9D7-4D4E-BF72-BB09875BD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5900" b="1991"/>
          <a:stretch/>
        </p:blipFill>
        <p:spPr bwMode="auto">
          <a:xfrm>
            <a:off x="2001349" y="0"/>
            <a:ext cx="81893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1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E2E4E9A1-45A9-461F-BA60-F43BD126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17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BADF26-11B1-4861-A60A-295A853FC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18</a:t>
            </a:fld>
            <a:endParaRPr lang="cs-CZ" dirty="0"/>
          </a:p>
        </p:txBody>
      </p:sp>
      <p:pic>
        <p:nvPicPr>
          <p:cNvPr id="3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377E81C6-4957-4F0D-A273-B0A2722A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13E2A9-60B8-413A-A5F6-19ABA9F66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3801"/>
          <a:stretch/>
        </p:blipFill>
        <p:spPr>
          <a:xfrm>
            <a:off x="1195571" y="2717"/>
            <a:ext cx="9800858" cy="68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26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E2E4E9A1-45A9-461F-BA60-F43BD126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2F9231-BA6F-494F-9844-D9C3E10371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Should You Water Your Lawn After Fertilizing and For How Long?">
            <a:extLst>
              <a:ext uri="{FF2B5EF4-FFF2-40B4-BE49-F238E27FC236}">
                <a16:creationId xmlns:a16="http://schemas.microsoft.com/office/drawing/2014/main" id="{9580C7C1-21D9-4ACC-A27E-74ABCB83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gs YOU Can Do to Reduce Plastic Waste. #plasticfreejuly | Project33.org">
            <a:extLst>
              <a:ext uri="{FF2B5EF4-FFF2-40B4-BE49-F238E27FC236}">
                <a16:creationId xmlns:a16="http://schemas.microsoft.com/office/drawing/2014/main" id="{DCD9628B-CCAB-4E12-988F-348B4081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4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na turns to steel to galvanise post-Covid economy | Financial Times">
            <a:extLst>
              <a:ext uri="{FF2B5EF4-FFF2-40B4-BE49-F238E27FC236}">
                <a16:creationId xmlns:a16="http://schemas.microsoft.com/office/drawing/2014/main" id="{99D92469-B4C5-4A74-93FD-BBC64D75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vyznáte se v cementu? Poradíme, jak rozluštit šifry na obalu • Dům a  zahrada / inStory.cz">
            <a:extLst>
              <a:ext uri="{FF2B5EF4-FFF2-40B4-BE49-F238E27FC236}">
                <a16:creationId xmlns:a16="http://schemas.microsoft.com/office/drawing/2014/main" id="{2AF67794-2F3E-49BA-8E71-AF2A4C06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9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nflation picks up with Egypt&amp;#39;s annual headline Inflation rate rising to  6.1% in July compared to 5.3% in the previous month | Zilla Capital">
            <a:extLst>
              <a:ext uri="{FF2B5EF4-FFF2-40B4-BE49-F238E27FC236}">
                <a16:creationId xmlns:a16="http://schemas.microsoft.com/office/drawing/2014/main" id="{E2E4E9A1-45A9-461F-BA60-F43BD126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5732A8-EFD2-44E8-87EE-0CA8204E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D5DF-99B7-41DD-B2EF-50EE87F2CADB}" type="slidenum">
              <a:rPr lang="cs-CZ" smtClean="0"/>
              <a:t>20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B068BB-7514-4E1D-B453-E74D1F9DF1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7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w to Invest in Future Trends | MoneyL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1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w to Invest in Future Trends | MoneyL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BD40E4-5B2C-4F61-AB1B-9899133262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w to Invest in Future Trends | MoneyL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D289E1-7D88-4262-B1E7-AD6E79124FF4}"/>
              </a:ext>
            </a:extLst>
          </p:cNvPr>
          <p:cNvSpPr txBox="1"/>
          <p:nvPr/>
        </p:nvSpPr>
        <p:spPr>
          <a:xfrm>
            <a:off x="0" y="1484784"/>
            <a:ext cx="12192000" cy="420115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4033838" algn="l"/>
              </a:tabLst>
            </a:pPr>
            <a:r>
              <a:rPr lang="en-US" sz="23900" dirty="0">
                <a:solidFill>
                  <a:srgbClr val="FFFF00"/>
                </a:solidFill>
              </a:rPr>
              <a:t>45%</a:t>
            </a:r>
            <a:r>
              <a:rPr lang="en-US" sz="9600" dirty="0">
                <a:solidFill>
                  <a:srgbClr val="FFFF00"/>
                </a:solidFill>
              </a:rPr>
              <a:t>	 </a:t>
            </a:r>
            <a:r>
              <a:rPr lang="en-US" sz="16600" dirty="0">
                <a:solidFill>
                  <a:srgbClr val="FFFF00"/>
                </a:solidFill>
              </a:rPr>
              <a:t>25%</a:t>
            </a:r>
            <a:r>
              <a:rPr lang="en-US" sz="9600" dirty="0">
                <a:solidFill>
                  <a:srgbClr val="FFFF00"/>
                </a:solidFill>
              </a:rPr>
              <a:t> 15%</a:t>
            </a:r>
          </a:p>
          <a:p>
            <a:pPr>
              <a:tabLst>
                <a:tab pos="4033838" algn="l"/>
              </a:tabLst>
            </a:pPr>
            <a:r>
              <a:rPr lang="en-US" sz="2800" b="1" dirty="0">
                <a:solidFill>
                  <a:srgbClr val="FFFF00"/>
                </a:solidFill>
              </a:rPr>
              <a:t>          </a:t>
            </a:r>
            <a:r>
              <a:rPr lang="cs-CZ" sz="2800" b="1" dirty="0">
                <a:solidFill>
                  <a:srgbClr val="FFFF00"/>
                </a:solidFill>
              </a:rPr>
              <a:t>Výzkum a inovace			          Lidský kapitál                Alokace talentů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32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6528E822-E3F4-41B7-9898-E35DA3EABDBB}"/>
              </a:ext>
            </a:extLst>
          </p:cNvPr>
          <p:cNvGrpSpPr/>
          <p:nvPr/>
        </p:nvGrpSpPr>
        <p:grpSpPr>
          <a:xfrm>
            <a:off x="263352" y="548680"/>
            <a:ext cx="11737304" cy="5688632"/>
            <a:chOff x="423375" y="1253288"/>
            <a:chExt cx="8162875" cy="3374387"/>
          </a:xfrm>
        </p:grpSpPr>
        <p:sp>
          <p:nvSpPr>
            <p:cNvPr id="3" name="Google Shape;192;p34">
              <a:extLst>
                <a:ext uri="{FF2B5EF4-FFF2-40B4-BE49-F238E27FC236}">
                  <a16:creationId xmlns:a16="http://schemas.microsoft.com/office/drawing/2014/main" id="{EF21EC27-1003-49BB-A84A-9CF8B7863487}"/>
                </a:ext>
              </a:extLst>
            </p:cNvPr>
            <p:cNvSpPr txBox="1"/>
            <p:nvPr/>
          </p:nvSpPr>
          <p:spPr>
            <a:xfrm>
              <a:off x="1861500" y="3189550"/>
              <a:ext cx="10932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>
                  <a:latin typeface="Montserrat"/>
                  <a:ea typeface="Montserrat"/>
                  <a:cs typeface="Montserrat"/>
                  <a:sym typeface="Montserrat"/>
                </a:rPr>
                <a:t>10.</a:t>
              </a:r>
              <a:endParaRPr sz="5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" name="Google Shape;194;p34">
              <a:extLst>
                <a:ext uri="{FF2B5EF4-FFF2-40B4-BE49-F238E27FC236}">
                  <a16:creationId xmlns:a16="http://schemas.microsoft.com/office/drawing/2014/main" id="{A81F9B22-7460-4510-AD61-1837E149A453}"/>
                </a:ext>
              </a:extLst>
            </p:cNvPr>
            <p:cNvSpPr txBox="1"/>
            <p:nvPr/>
          </p:nvSpPr>
          <p:spPr>
            <a:xfrm>
              <a:off x="4671725" y="3189550"/>
              <a:ext cx="11562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>
                  <a:latin typeface="Montserrat"/>
                  <a:ea typeface="Montserrat"/>
                  <a:cs typeface="Montserrat"/>
                  <a:sym typeface="Montserrat"/>
                </a:rPr>
                <a:t>22.</a:t>
              </a:r>
              <a:endParaRPr sz="5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" name="Google Shape;195;p34">
              <a:extLst>
                <a:ext uri="{FF2B5EF4-FFF2-40B4-BE49-F238E27FC236}">
                  <a16:creationId xmlns:a16="http://schemas.microsoft.com/office/drawing/2014/main" id="{7C9E4E43-40D6-493F-9968-38724FC4D3B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3375" y="1253300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96;p34">
              <a:extLst>
                <a:ext uri="{FF2B5EF4-FFF2-40B4-BE49-F238E27FC236}">
                  <a16:creationId xmlns:a16="http://schemas.microsoft.com/office/drawing/2014/main" id="{6C3457EE-52D8-4F5F-B5BC-276AEEC7DE5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3375" y="3189550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97;p34">
              <a:extLst>
                <a:ext uri="{FF2B5EF4-FFF2-40B4-BE49-F238E27FC236}">
                  <a16:creationId xmlns:a16="http://schemas.microsoft.com/office/drawing/2014/main" id="{F1E26A3D-7E09-42E0-A0AC-C90E01F891E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33600" y="1253300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98;p34">
              <a:extLst>
                <a:ext uri="{FF2B5EF4-FFF2-40B4-BE49-F238E27FC236}">
                  <a16:creationId xmlns:a16="http://schemas.microsoft.com/office/drawing/2014/main" id="{741C7491-994E-4115-86CD-A90B5D57574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04375" y="1253288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99;p34">
              <a:extLst>
                <a:ext uri="{FF2B5EF4-FFF2-40B4-BE49-F238E27FC236}">
                  <a16:creationId xmlns:a16="http://schemas.microsoft.com/office/drawing/2014/main" id="{FBA960FD-6ACA-47B6-AA61-D18CAF1C6CB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04375" y="3042350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00;p34">
              <a:extLst>
                <a:ext uri="{FF2B5EF4-FFF2-40B4-BE49-F238E27FC236}">
                  <a16:creationId xmlns:a16="http://schemas.microsoft.com/office/drawing/2014/main" id="{C3004205-D973-4AB0-8604-40F088143FD4}"/>
                </a:ext>
              </a:extLst>
            </p:cNvPr>
            <p:cNvSpPr txBox="1"/>
            <p:nvPr/>
          </p:nvSpPr>
          <p:spPr>
            <a:xfrm>
              <a:off x="7329550" y="1253300"/>
              <a:ext cx="1256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>
                  <a:latin typeface="Montserrat"/>
                  <a:ea typeface="Montserrat"/>
                  <a:cs typeface="Montserrat"/>
                  <a:sym typeface="Montserrat"/>
                </a:rPr>
                <a:t>20.</a:t>
              </a:r>
              <a:endParaRPr sz="5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2" name="Google Shape;201;p34">
              <a:extLst>
                <a:ext uri="{FF2B5EF4-FFF2-40B4-BE49-F238E27FC236}">
                  <a16:creationId xmlns:a16="http://schemas.microsoft.com/office/drawing/2014/main" id="{665B3638-BA03-4266-9B77-0FF3B0F7B897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33600" y="3189550"/>
              <a:ext cx="1438125" cy="1438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02;p34">
              <a:extLst>
                <a:ext uri="{FF2B5EF4-FFF2-40B4-BE49-F238E27FC236}">
                  <a16:creationId xmlns:a16="http://schemas.microsoft.com/office/drawing/2014/main" id="{628D8DAE-6182-42B0-8083-D42E2D0B11EB}"/>
                </a:ext>
              </a:extLst>
            </p:cNvPr>
            <p:cNvSpPr txBox="1"/>
            <p:nvPr/>
          </p:nvSpPr>
          <p:spPr>
            <a:xfrm>
              <a:off x="7227600" y="3232575"/>
              <a:ext cx="12567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>
                  <a:latin typeface="Montserrat"/>
                  <a:ea typeface="Montserrat"/>
                  <a:cs typeface="Montserrat"/>
                  <a:sym typeface="Montserrat"/>
                </a:rPr>
                <a:t>3.</a:t>
              </a:r>
              <a:endParaRPr sz="5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203;p34">
              <a:extLst>
                <a:ext uri="{FF2B5EF4-FFF2-40B4-BE49-F238E27FC236}">
                  <a16:creationId xmlns:a16="http://schemas.microsoft.com/office/drawing/2014/main" id="{C67E034F-6B07-485D-84E2-4ED07E9E4482}"/>
                </a:ext>
              </a:extLst>
            </p:cNvPr>
            <p:cNvSpPr txBox="1"/>
            <p:nvPr/>
          </p:nvSpPr>
          <p:spPr>
            <a:xfrm>
              <a:off x="1545200" y="1253300"/>
              <a:ext cx="16083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>
                  <a:latin typeface="Montserrat"/>
                  <a:ea typeface="Montserrat"/>
                  <a:cs typeface="Montserrat"/>
                  <a:sym typeface="Montserrat"/>
                </a:rPr>
                <a:t>13.</a:t>
              </a:r>
              <a:endParaRPr sz="50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Google Shape;193;p34">
              <a:extLst>
                <a:ext uri="{FF2B5EF4-FFF2-40B4-BE49-F238E27FC236}">
                  <a16:creationId xmlns:a16="http://schemas.microsoft.com/office/drawing/2014/main" id="{B2278F9D-6798-4453-B9A7-547373CD62FC}"/>
                </a:ext>
              </a:extLst>
            </p:cNvPr>
            <p:cNvSpPr txBox="1"/>
            <p:nvPr/>
          </p:nvSpPr>
          <p:spPr>
            <a:xfrm>
              <a:off x="4518125" y="1253300"/>
              <a:ext cx="10932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" sz="5000" b="1" dirty="0">
                  <a:latin typeface="Montserrat"/>
                  <a:ea typeface="Montserrat"/>
                  <a:cs typeface="Montserrat"/>
                  <a:sym typeface="Montserrat"/>
                </a:rPr>
                <a:t>27.</a:t>
              </a:r>
              <a:endParaRPr sz="5000"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07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BAE35E-2ED4-48C2-B15B-2DF376133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11610" b="17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0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dystopia turns into reality: Time to regulate it | Opinion">
            <a:extLst>
              <a:ext uri="{FF2B5EF4-FFF2-40B4-BE49-F238E27FC236}">
                <a16:creationId xmlns:a16="http://schemas.microsoft.com/office/drawing/2014/main" id="{D2D2DBDD-D225-744B-A7FB-0C437327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0"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Obdélník 2"/>
          <p:cNvSpPr/>
          <p:nvPr/>
        </p:nvSpPr>
        <p:spPr>
          <a:xfrm>
            <a:off x="407368" y="6023902"/>
            <a:ext cx="1892740" cy="46166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cs-CZ" sz="2300" b="1" dirty="0">
                <a:solidFill>
                  <a:srgbClr val="FEFEFE"/>
                </a:solidFill>
              </a:rPr>
              <a:t>David Navrátil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E4B07E-6E53-4591-8C81-269878A29D82}"/>
              </a:ext>
            </a:extLst>
          </p:cNvPr>
          <p:cNvSpPr txBox="1"/>
          <p:nvPr/>
        </p:nvSpPr>
        <p:spPr>
          <a:xfrm>
            <a:off x="191344" y="-387424"/>
            <a:ext cx="972734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0" b="1" dirty="0">
                <a:solidFill>
                  <a:srgbClr val="FFFF00"/>
                </a:solidFill>
              </a:rPr>
              <a:t>WTF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418C9E-83B0-4DE2-B840-CA4EC9759EB2}"/>
              </a:ext>
            </a:extLst>
          </p:cNvPr>
          <p:cNvSpPr txBox="1"/>
          <p:nvPr/>
        </p:nvSpPr>
        <p:spPr>
          <a:xfrm>
            <a:off x="551384" y="5316016"/>
            <a:ext cx="433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What‘s The Future?</a:t>
            </a:r>
          </a:p>
        </p:txBody>
      </p:sp>
    </p:spTree>
    <p:extLst>
      <p:ext uri="{BB962C8B-B14F-4D97-AF65-F5344CB8AC3E}">
        <p14:creationId xmlns:p14="http://schemas.microsoft.com/office/powerpoint/2010/main" val="130664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Should You Water Your Lawn After Fertilizing and For How Long?">
            <a:extLst>
              <a:ext uri="{FF2B5EF4-FFF2-40B4-BE49-F238E27FC236}">
                <a16:creationId xmlns:a16="http://schemas.microsoft.com/office/drawing/2014/main" id="{9580C7C1-21D9-4ACC-A27E-74ABCB83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gs YOU Can Do to Reduce Plastic Waste. #plasticfreejuly | Project33.org">
            <a:extLst>
              <a:ext uri="{FF2B5EF4-FFF2-40B4-BE49-F238E27FC236}">
                <a16:creationId xmlns:a16="http://schemas.microsoft.com/office/drawing/2014/main" id="{DCD9628B-CCAB-4E12-988F-348B4081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4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na turns to steel to galvanise post-Covid economy | Financial Times">
            <a:extLst>
              <a:ext uri="{FF2B5EF4-FFF2-40B4-BE49-F238E27FC236}">
                <a16:creationId xmlns:a16="http://schemas.microsoft.com/office/drawing/2014/main" id="{99D92469-B4C5-4A74-93FD-BBC64D75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vyznáte se v cementu? Poradíme, jak rozluštit šifry na obalu • Dům a  zahrada / inStory.cz">
            <a:extLst>
              <a:ext uri="{FF2B5EF4-FFF2-40B4-BE49-F238E27FC236}">
                <a16:creationId xmlns:a16="http://schemas.microsoft.com/office/drawing/2014/main" id="{2AF67794-2F3E-49BA-8E71-AF2A4C06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EA46E46-1F9B-43DF-9F04-C3AF5CA2B3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9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Should You Water Your Lawn After Fertilizing and For How Long?">
            <a:extLst>
              <a:ext uri="{FF2B5EF4-FFF2-40B4-BE49-F238E27FC236}">
                <a16:creationId xmlns:a16="http://schemas.microsoft.com/office/drawing/2014/main" id="{9580C7C1-21D9-4ACC-A27E-74ABCB83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gs YOU Can Do to Reduce Plastic Waste. #plasticfreejuly | Project33.org">
            <a:extLst>
              <a:ext uri="{FF2B5EF4-FFF2-40B4-BE49-F238E27FC236}">
                <a16:creationId xmlns:a16="http://schemas.microsoft.com/office/drawing/2014/main" id="{DCD9628B-CCAB-4E12-988F-348B4081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4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na turns to steel to galvanise post-Covid economy | Financial Times">
            <a:extLst>
              <a:ext uri="{FF2B5EF4-FFF2-40B4-BE49-F238E27FC236}">
                <a16:creationId xmlns:a16="http://schemas.microsoft.com/office/drawing/2014/main" id="{99D92469-B4C5-4A74-93FD-BBC64D75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vyznáte se v cementu? Poradíme, jak rozluštit šifry na obalu • Dům a  zahrada / inStory.cz">
            <a:extLst>
              <a:ext uri="{FF2B5EF4-FFF2-40B4-BE49-F238E27FC236}">
                <a16:creationId xmlns:a16="http://schemas.microsoft.com/office/drawing/2014/main" id="{2AF67794-2F3E-49BA-8E71-AF2A4C06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Image">
            <a:extLst>
              <a:ext uri="{FF2B5EF4-FFF2-40B4-BE49-F238E27FC236}">
                <a16:creationId xmlns:a16="http://schemas.microsoft.com/office/drawing/2014/main" id="{DAC595D9-B276-40D0-895E-869E96E0CB30}"/>
              </a:ext>
            </a:extLst>
          </p:cNvPr>
          <p:cNvPicPr/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404664"/>
            <a:ext cx="972108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60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Should You Water Your Lawn After Fertilizing and For How Long?">
            <a:extLst>
              <a:ext uri="{FF2B5EF4-FFF2-40B4-BE49-F238E27FC236}">
                <a16:creationId xmlns:a16="http://schemas.microsoft.com/office/drawing/2014/main" id="{9580C7C1-21D9-4ACC-A27E-74ABCB83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gs YOU Can Do to Reduce Plastic Waste. #plasticfreejuly | Project33.org">
            <a:extLst>
              <a:ext uri="{FF2B5EF4-FFF2-40B4-BE49-F238E27FC236}">
                <a16:creationId xmlns:a16="http://schemas.microsoft.com/office/drawing/2014/main" id="{DCD9628B-CCAB-4E12-988F-348B4081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4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na turns to steel to galvanise post-Covid economy | Financial Times">
            <a:extLst>
              <a:ext uri="{FF2B5EF4-FFF2-40B4-BE49-F238E27FC236}">
                <a16:creationId xmlns:a16="http://schemas.microsoft.com/office/drawing/2014/main" id="{99D92469-B4C5-4A74-93FD-BBC64D75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vyznáte se v cementu? Poradíme, jak rozluštit šifry na obalu • Dům a  zahrada / inStory.cz">
            <a:extLst>
              <a:ext uri="{FF2B5EF4-FFF2-40B4-BE49-F238E27FC236}">
                <a16:creationId xmlns:a16="http://schemas.microsoft.com/office/drawing/2014/main" id="{2AF67794-2F3E-49BA-8E71-AF2A4C06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EF1999-4735-4716-9A82-804B8748C9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kraine invasion seen as outdated tactic in modern times">
            <a:extLst>
              <a:ext uri="{FF2B5EF4-FFF2-40B4-BE49-F238E27FC236}">
                <a16:creationId xmlns:a16="http://schemas.microsoft.com/office/drawing/2014/main" id="{167F07CC-D052-4115-9A55-148192D7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 hidden="1">
            <a:extLst>
              <a:ext uri="{FF2B5EF4-FFF2-40B4-BE49-F238E27FC236}">
                <a16:creationId xmlns:a16="http://schemas.microsoft.com/office/drawing/2014/main" id="{B717B7A7-BD4F-4448-BA24-B44E3498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6</a:t>
            </a:fld>
            <a:endParaRPr lang="cs-CZ"/>
          </a:p>
        </p:txBody>
      </p:sp>
      <p:sp>
        <p:nvSpPr>
          <p:cNvPr id="73" name="Slide Number Placeholder 3" hidden="1">
            <a:extLst>
              <a:ext uri="{FF2B5EF4-FFF2-40B4-BE49-F238E27FC236}">
                <a16:creationId xmlns:a16="http://schemas.microsoft.com/office/drawing/2014/main" id="{8DAB21B8-FC2C-4043-9C91-2DE20EE7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53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kraine invasion seen as outdated tactic in modern times">
            <a:extLst>
              <a:ext uri="{FF2B5EF4-FFF2-40B4-BE49-F238E27FC236}">
                <a16:creationId xmlns:a16="http://schemas.microsoft.com/office/drawing/2014/main" id="{167F07CC-D052-4115-9A55-148192D7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 hidden="1">
            <a:extLst>
              <a:ext uri="{FF2B5EF4-FFF2-40B4-BE49-F238E27FC236}">
                <a16:creationId xmlns:a16="http://schemas.microsoft.com/office/drawing/2014/main" id="{B717B7A7-BD4F-4448-BA24-B44E3498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7</a:t>
            </a:fld>
            <a:endParaRPr lang="cs-CZ"/>
          </a:p>
        </p:txBody>
      </p:sp>
      <p:sp>
        <p:nvSpPr>
          <p:cNvPr id="73" name="Slide Number Placeholder 3" hidden="1">
            <a:extLst>
              <a:ext uri="{FF2B5EF4-FFF2-40B4-BE49-F238E27FC236}">
                <a16:creationId xmlns:a16="http://schemas.microsoft.com/office/drawing/2014/main" id="{8DAB21B8-FC2C-4043-9C91-2DE20EE7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7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45785A-BC2F-4C94-BE59-AF54720477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nctions Push Private Aviation In Russia To Near Collapse | Business Jet  Traveler">
            <a:extLst>
              <a:ext uri="{FF2B5EF4-FFF2-40B4-BE49-F238E27FC236}">
                <a16:creationId xmlns:a16="http://schemas.microsoft.com/office/drawing/2014/main" id="{089F1486-6AAE-4941-B75A-B31F4A49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en Judah on Twitter: &quot;Zooming out these emigration figures tell a story of  Putinism: the construction and consolidation of the Russian middle class in  his first decade in power and then its">
            <a:extLst>
              <a:ext uri="{FF2B5EF4-FFF2-40B4-BE49-F238E27FC236}">
                <a16:creationId xmlns:a16="http://schemas.microsoft.com/office/drawing/2014/main" id="{E451E9D7-ED0C-48AF-A823-DCF0D27F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84" y="166328"/>
            <a:ext cx="6854632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4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 hidden="1">
            <a:extLst>
              <a:ext uri="{FF2B5EF4-FFF2-40B4-BE49-F238E27FC236}">
                <a16:creationId xmlns:a16="http://schemas.microsoft.com/office/drawing/2014/main" id="{45A425E0-7277-4BBD-AF0C-06D7ADD3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08D5DF-99B7-41DD-B2EF-50EE87F2CADB}" type="slidenum">
              <a:rPr lang="cs-CZ" smtClean="0"/>
              <a:pPr>
                <a:spcAft>
                  <a:spcPts val="600"/>
                </a:spcAft>
              </a:pPr>
              <a:t>9</a:t>
            </a:fld>
            <a:endParaRPr lang="cs-CZ"/>
          </a:p>
        </p:txBody>
      </p:sp>
      <p:pic>
        <p:nvPicPr>
          <p:cNvPr id="1026" name="Picture 2" descr="Shanghai's two-part citywide lockdown sends oil prices down — Quartz">
            <a:extLst>
              <a:ext uri="{FF2B5EF4-FFF2-40B4-BE49-F238E27FC236}">
                <a16:creationId xmlns:a16="http://schemas.microsoft.com/office/drawing/2014/main" id="{13C78232-5148-4358-9997-05920DB4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969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0850A8588D8847982B363924742595" ma:contentTypeVersion="14" ma:contentTypeDescription="Create a new document." ma:contentTypeScope="" ma:versionID="7b057cec05fd1fff590129894917da92">
  <xsd:schema xmlns:xsd="http://www.w3.org/2001/XMLSchema" xmlns:xs="http://www.w3.org/2001/XMLSchema" xmlns:p="http://schemas.microsoft.com/office/2006/metadata/properties" xmlns:ns3="677b4468-f15a-4b0a-bd66-446d3add4871" xmlns:ns4="8624d295-405d-426c-a09b-71789ddde40e" targetNamespace="http://schemas.microsoft.com/office/2006/metadata/properties" ma:root="true" ma:fieldsID="5067383efed468ee7886b9005cfd9d9d" ns3:_="" ns4:_="">
    <xsd:import namespace="677b4468-f15a-4b0a-bd66-446d3add4871"/>
    <xsd:import namespace="8624d295-405d-426c-a09b-71789ddde40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b4468-f15a-4b0a-bd66-446d3add48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4d295-405d-426c-a09b-71789ddde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8D77A5-6CD5-4F23-9F21-098410FED6B8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8624d295-405d-426c-a09b-71789ddde40e"/>
    <ds:schemaRef ds:uri="http://schemas.microsoft.com/office/2006/documentManagement/types"/>
    <ds:schemaRef ds:uri="677b4468-f15a-4b0a-bd66-446d3add4871"/>
    <ds:schemaRef ds:uri="http://schemas.microsoft.com/office/infopath/2007/PartnerControl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25B27C9-C3C4-4168-A425-6D39A0BD66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7b4468-f15a-4b0a-bd66-446d3add4871"/>
    <ds:schemaRef ds:uri="8624d295-405d-426c-a09b-71789ddde4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897AE9-1240-4FD9-98DF-75771AC502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39730</TotalTime>
  <Words>112</Words>
  <Application>Microsoft Office PowerPoint</Application>
  <PresentationFormat>Širokoúhlá obrazovka</PresentationFormat>
  <Paragraphs>39</Paragraphs>
  <Slides>26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Montserrat</vt:lpstr>
      <vt:lpstr>TwitterChirp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Navrátil David</dc:creator>
  <cp:lastModifiedBy>Navrátil David (Research)</cp:lastModifiedBy>
  <cp:revision>1148</cp:revision>
  <cp:lastPrinted>2016-08-15T13:24:30Z</cp:lastPrinted>
  <dcterms:created xsi:type="dcterms:W3CDTF">2016-08-04T15:02:55Z</dcterms:created>
  <dcterms:modified xsi:type="dcterms:W3CDTF">2022-06-01T07:57:06Z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0x0101000E0850A8588D8847982B363924742595</vt:lpwstr>
  </property>
  <property fmtid="{D5CDD505-2E9C-101B-9397-08002B2CF9AE}" pid="3" name="MSIP_Label_2b3a104e-2916-42dc-a2f6-6210338509ed_Enabled">
    <vt:lpwstr>true</vt:lpwstr>
  </property>
  <property fmtid="{D5CDD505-2E9C-101B-9397-08002B2CF9AE}" pid="4" name="MSIP_Label_2b3a104e-2916-42dc-a2f6-6210338509ed_SetDate">
    <vt:lpwstr>2022-06-01T07:57:06Z</vt:lpwstr>
  </property>
  <property fmtid="{D5CDD505-2E9C-101B-9397-08002B2CF9AE}" pid="5" name="MSIP_Label_2b3a104e-2916-42dc-a2f6-6210338509ed_Method">
    <vt:lpwstr>Standard</vt:lpwstr>
  </property>
  <property fmtid="{D5CDD505-2E9C-101B-9397-08002B2CF9AE}" pid="6" name="MSIP_Label_2b3a104e-2916-42dc-a2f6-6210338509ed_Name">
    <vt:lpwstr>2b3a104e-2916-42dc-a2f6-6210338509ed</vt:lpwstr>
  </property>
  <property fmtid="{D5CDD505-2E9C-101B-9397-08002B2CF9AE}" pid="7" name="MSIP_Label_2b3a104e-2916-42dc-a2f6-6210338509ed_SiteId">
    <vt:lpwstr>e70aafb3-2e89-46a5-ba50-66803e8a4411</vt:lpwstr>
  </property>
  <property fmtid="{D5CDD505-2E9C-101B-9397-08002B2CF9AE}" pid="8" name="MSIP_Label_2b3a104e-2916-42dc-a2f6-6210338509ed_ActionId">
    <vt:lpwstr>d1c2a684-6cf8-4b51-bbdf-01652e2d1b9f</vt:lpwstr>
  </property>
  <property fmtid="{D5CDD505-2E9C-101B-9397-08002B2CF9AE}" pid="9" name="MSIP_Label_2b3a104e-2916-42dc-a2f6-6210338509ed_ContentBits">
    <vt:lpwstr>1</vt:lpwstr>
  </property>
</Properties>
</file>