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7" r:id="rId15"/>
    <p:sldId id="260" r:id="rId16"/>
    <p:sldId id="274" r:id="rId17"/>
    <p:sldId id="275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4AD3A-4BAB-D545-B74A-D3E77D3F3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Konec IZ/VZ </a:t>
            </a:r>
            <a:br>
              <a:rPr lang="cs-CZ" b="1" dirty="0"/>
            </a:br>
            <a:r>
              <a:rPr lang="cs-CZ" b="1" dirty="0"/>
              <a:t>tak jak je známe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FBB1E1-0227-D54F-9D3B-9B542C5FE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Vysoká škola ekonomická v Praze, 7. 2. 2019</a:t>
            </a:r>
          </a:p>
          <a:p>
            <a:r>
              <a:rPr lang="cs-CZ" dirty="0"/>
              <a:t>Petr Stuchlík, fond QUANT</a:t>
            </a:r>
          </a:p>
        </p:txBody>
      </p:sp>
    </p:spTree>
    <p:extLst>
      <p:ext uri="{BB962C8B-B14F-4D97-AF65-F5344CB8AC3E}">
        <p14:creationId xmlns:p14="http://schemas.microsoft.com/office/powerpoint/2010/main" val="48251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/>
          <a:lstStyle/>
          <a:p>
            <a:r>
              <a:rPr lang="cs-CZ" b="1" dirty="0"/>
              <a:t>Hlavní driver k. t. v ČR 2019-2021</a:t>
            </a:r>
          </a:p>
        </p:txBody>
      </p:sp>
      <p:sp>
        <p:nvSpPr>
          <p:cNvPr id="9" name="Čárový bublinový popisek 1 8">
            <a:extLst>
              <a:ext uri="{FF2B5EF4-FFF2-40B4-BE49-F238E27FC236}">
                <a16:creationId xmlns:a16="http://schemas.microsoft.com/office/drawing/2014/main" id="{753EBC9F-00B1-C04A-BF78-68855CD0713C}"/>
              </a:ext>
            </a:extLst>
          </p:cNvPr>
          <p:cNvSpPr/>
          <p:nvPr/>
        </p:nvSpPr>
        <p:spPr>
          <a:xfrm>
            <a:off x="6768548" y="5235361"/>
            <a:ext cx="5014360" cy="904461"/>
          </a:xfrm>
          <a:prstGeom prst="borderCallout1">
            <a:avLst>
              <a:gd name="adj1" fmla="val 50618"/>
              <a:gd name="adj2" fmla="val -206"/>
              <a:gd name="adj3" fmla="val -35852"/>
              <a:gd name="adj4" fmla="val -1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JUNK BONDS BOOM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Problém se zvětšil a rozvinul.</a:t>
            </a:r>
          </a:p>
        </p:txBody>
      </p:sp>
    </p:spTree>
    <p:extLst>
      <p:ext uri="{BB962C8B-B14F-4D97-AF65-F5344CB8AC3E}">
        <p14:creationId xmlns:p14="http://schemas.microsoft.com/office/powerpoint/2010/main" val="191885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/>
          <a:lstStyle/>
          <a:p>
            <a:r>
              <a:rPr lang="cs-CZ" b="1" dirty="0"/>
              <a:t>10% </a:t>
            </a:r>
            <a:r>
              <a:rPr lang="cs-CZ" b="1" dirty="0" err="1"/>
              <a:t>p.m</a:t>
            </a:r>
            <a:r>
              <a:rPr lang="cs-CZ" b="1" dirty="0"/>
              <a:t>.:  Máte štěstí, že jdu kolem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Problém se zvětšil a rozvinul.</a:t>
            </a:r>
          </a:p>
        </p:txBody>
      </p:sp>
    </p:spTree>
    <p:extLst>
      <p:ext uri="{BB962C8B-B14F-4D97-AF65-F5344CB8AC3E}">
        <p14:creationId xmlns:p14="http://schemas.microsoft.com/office/powerpoint/2010/main" val="41711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Přežívání neživotaschopných firem </a:t>
            </a:r>
            <a:br>
              <a:rPr lang="cs-CZ" b="1" dirty="0"/>
            </a:br>
            <a:r>
              <a:rPr lang="cs-CZ" b="1" dirty="0"/>
              <a:t>Bublina na trhu komerčních nemovitostí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Problém se zvětšil a rozvinul.</a:t>
            </a:r>
          </a:p>
        </p:txBody>
      </p:sp>
    </p:spTree>
    <p:extLst>
      <p:ext uri="{BB962C8B-B14F-4D97-AF65-F5344CB8AC3E}">
        <p14:creationId xmlns:p14="http://schemas.microsoft.com/office/powerpoint/2010/main" val="335995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>
            <a:normAutofit/>
          </a:bodyPr>
          <a:lstStyle/>
          <a:p>
            <a:r>
              <a:rPr lang="cs-CZ" b="1" dirty="0"/>
              <a:t>QUANT 2019: +6,24% (3y </a:t>
            </a:r>
            <a:r>
              <a:rPr lang="cs-CZ" b="1" dirty="0" err="1"/>
              <a:t>avg</a:t>
            </a:r>
            <a:r>
              <a:rPr lang="cs-CZ" b="1" dirty="0"/>
              <a:t> 5,22%)</a:t>
            </a:r>
            <a:br>
              <a:rPr lang="cs-CZ" b="1" dirty="0"/>
            </a:br>
            <a:r>
              <a:rPr lang="cs-CZ" b="1" dirty="0"/>
              <a:t>Typický </a:t>
            </a:r>
            <a:r>
              <a:rPr lang="cs-CZ" b="1" dirty="0" err="1"/>
              <a:t>junk</a:t>
            </a:r>
            <a:r>
              <a:rPr lang="cs-CZ" b="1" dirty="0"/>
              <a:t> bond 2019: 5,5% </a:t>
            </a:r>
            <a:r>
              <a:rPr lang="cs-CZ" b="1" dirty="0" err="1"/>
              <a:t>p.a</a:t>
            </a:r>
            <a:r>
              <a:rPr lang="cs-CZ" b="1" dirty="0"/>
              <a:t>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Zájem zákazníka poradce nezajímá</a:t>
            </a:r>
          </a:p>
        </p:txBody>
      </p:sp>
    </p:spTree>
    <p:extLst>
      <p:ext uri="{BB962C8B-B14F-4D97-AF65-F5344CB8AC3E}">
        <p14:creationId xmlns:p14="http://schemas.microsoft.com/office/powerpoint/2010/main" val="74232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 kdysi dobří finanční poradci a šéfové poradenských firem přivírají oči: protože za ty prachy…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Zájem zákazníka poradce nezajímá</a:t>
            </a:r>
          </a:p>
        </p:txBody>
      </p:sp>
    </p:spTree>
    <p:extLst>
      <p:ext uri="{BB962C8B-B14F-4D97-AF65-F5344CB8AC3E}">
        <p14:creationId xmlns:p14="http://schemas.microsoft.com/office/powerpoint/2010/main" val="303699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Kde jsme: Silný koktejl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4FB7A-16BC-5A4F-B725-149B7807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Střední třída přelívá peníze do nepřiměřeně rizikových aktiv</a:t>
            </a:r>
          </a:p>
          <a:p>
            <a:r>
              <a:rPr lang="cs-CZ" dirty="0"/>
              <a:t>KDY, ne JESTLI: Zásadní default je otázkou krátkého času</a:t>
            </a:r>
          </a:p>
          <a:p>
            <a:r>
              <a:rPr lang="cs-CZ" dirty="0"/>
              <a:t>Dominový efekt</a:t>
            </a:r>
          </a:p>
          <a:p>
            <a:endParaRPr lang="cs-CZ" dirty="0"/>
          </a:p>
          <a:p>
            <a:r>
              <a:rPr lang="cs-CZ" dirty="0"/>
              <a:t>První krachy (</a:t>
            </a:r>
            <a:r>
              <a:rPr lang="cs-CZ" dirty="0" err="1"/>
              <a:t>Zoot</a:t>
            </a:r>
            <a:r>
              <a:rPr lang="cs-CZ" dirty="0"/>
              <a:t>, EMTC…) nemají edukativní efekt</a:t>
            </a:r>
          </a:p>
          <a:p>
            <a:r>
              <a:rPr lang="cs-CZ" dirty="0"/>
              <a:t>MF ČR reaguje úřednicky: </a:t>
            </a:r>
            <a:r>
              <a:rPr lang="cs-CZ" dirty="0" err="1"/>
              <a:t>Scorecard</a:t>
            </a:r>
            <a:r>
              <a:rPr lang="cs-CZ" dirty="0"/>
              <a:t> korporátních dluhopisů 2.0</a:t>
            </a:r>
          </a:p>
          <a:p>
            <a:r>
              <a:rPr lang="cs-CZ" dirty="0"/>
              <a:t>ČNB téma popularizuje, vydává silné sankce i v rozporu s odborným názorem: ale bez efektu</a:t>
            </a:r>
          </a:p>
          <a:p>
            <a:r>
              <a:rPr lang="cs-CZ" dirty="0"/>
              <a:t>Samoregulace (ČASF, AKAT) selhala</a:t>
            </a:r>
          </a:p>
          <a:p>
            <a:endParaRPr lang="cs-CZ" dirty="0"/>
          </a:p>
          <a:p>
            <a:r>
              <a:rPr lang="cs-CZ" dirty="0"/>
              <a:t>Volby do PSP ČR v říjnu 2021</a:t>
            </a:r>
          </a:p>
          <a:p>
            <a:r>
              <a:rPr lang="cs-CZ" dirty="0"/>
              <a:t>Andrej </a:t>
            </a:r>
            <a:r>
              <a:rPr lang="cs-CZ" dirty="0" err="1"/>
              <a:t>Babiš</a:t>
            </a:r>
            <a:r>
              <a:rPr lang="cs-CZ" dirty="0"/>
              <a:t>: muž populárních gest</a:t>
            </a:r>
          </a:p>
          <a:p>
            <a:r>
              <a:rPr lang="cs-CZ" dirty="0"/>
              <a:t>Alena Schillerová: riziko pro slibnou politickou kariéru</a:t>
            </a:r>
          </a:p>
          <a:p>
            <a:r>
              <a:rPr lang="cs-CZ" dirty="0"/>
              <a:t>Hrozí paní ministryni </a:t>
            </a:r>
            <a:r>
              <a:rPr lang="cs-CZ" dirty="0" err="1"/>
              <a:t>zkremlíkovatění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8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s tím?</a:t>
            </a:r>
          </a:p>
        </p:txBody>
      </p:sp>
      <p:pic>
        <p:nvPicPr>
          <p:cNvPr id="7" name="Zástupný obsah 6" descr="Obsah obrázku text, noviny, interiér&#10;&#10;Popis byl vytvořen automaticky">
            <a:extLst>
              <a:ext uri="{FF2B5EF4-FFF2-40B4-BE49-F238E27FC236}">
                <a16:creationId xmlns:a16="http://schemas.microsoft.com/office/drawing/2014/main" id="{693FCC79-B74E-484B-A1A2-FEF2EB0F7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173" y="1643448"/>
            <a:ext cx="6734432" cy="4851045"/>
          </a:xfrm>
        </p:spPr>
      </p:pic>
    </p:spTree>
    <p:extLst>
      <p:ext uri="{BB962C8B-B14F-4D97-AF65-F5344CB8AC3E}">
        <p14:creationId xmlns:p14="http://schemas.microsoft.com/office/powerpoint/2010/main" val="200088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Tedy, co s tím?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4FB7A-16BC-5A4F-B725-149B7807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Změna statutu IZ/VZ? A co tipaři?</a:t>
            </a:r>
          </a:p>
          <a:p>
            <a:r>
              <a:rPr lang="cs-CZ" dirty="0"/>
              <a:t>OCP – Co tipaři?</a:t>
            </a:r>
          </a:p>
          <a:p>
            <a:r>
              <a:rPr lang="cs-CZ" dirty="0"/>
              <a:t>Co samoregulace?</a:t>
            </a:r>
          </a:p>
          <a:p>
            <a:endParaRPr lang="cs-CZ" dirty="0"/>
          </a:p>
          <a:p>
            <a:r>
              <a:rPr lang="cs-CZ" sz="3200" b="1" dirty="0"/>
              <a:t>V roce 2020 – 2021 se distribuce investic zásadně změní. IZ a VZ v dnešní podobě skončí.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5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4AD3A-4BAB-D545-B74A-D3E77D3F3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FBB1E1-0227-D54F-9D3B-9B542C5FE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Vysoká škola ekonomická v Praze, 7. 2. 2020</a:t>
            </a:r>
          </a:p>
          <a:p>
            <a:r>
              <a:rPr lang="cs-CZ" dirty="0"/>
              <a:t>Petr Stuchlík</a:t>
            </a:r>
          </a:p>
        </p:txBody>
      </p:sp>
    </p:spTree>
    <p:extLst>
      <p:ext uri="{BB962C8B-B14F-4D97-AF65-F5344CB8AC3E}">
        <p14:creationId xmlns:p14="http://schemas.microsoft.com/office/powerpoint/2010/main" val="269016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Věnováno Frantovi</a:t>
            </a:r>
          </a:p>
        </p:txBody>
      </p:sp>
      <p:pic>
        <p:nvPicPr>
          <p:cNvPr id="7" name="Obrázek 6" descr="Obsah obrázku osoba, oblek, muž, oblečení&#10;&#10;Popis byl vytvořen automaticky">
            <a:extLst>
              <a:ext uri="{FF2B5EF4-FFF2-40B4-BE49-F238E27FC236}">
                <a16:creationId xmlns:a16="http://schemas.microsoft.com/office/drawing/2014/main" id="{D08B82B5-DD46-3A44-BCD5-9B187ADE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33" y="1692532"/>
            <a:ext cx="3472935" cy="347293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D49955A1-EA7E-0046-B189-B8F8274E47F2}"/>
              </a:ext>
            </a:extLst>
          </p:cNvPr>
          <p:cNvSpPr txBox="1">
            <a:spLocks/>
          </p:cNvSpPr>
          <p:nvPr/>
        </p:nvSpPr>
        <p:spPr>
          <a:xfrm>
            <a:off x="6306476" y="4312556"/>
            <a:ext cx="410782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/>
              <a:t>František Chotovinský</a:t>
            </a:r>
          </a:p>
          <a:p>
            <a:r>
              <a:rPr lang="cs-CZ" sz="2800" dirty="0"/>
              <a:t>1989 – 2020 </a:t>
            </a:r>
          </a:p>
        </p:txBody>
      </p:sp>
    </p:spTree>
    <p:extLst>
      <p:ext uri="{BB962C8B-B14F-4D97-AF65-F5344CB8AC3E}">
        <p14:creationId xmlns:p14="http://schemas.microsoft.com/office/powerpoint/2010/main" val="292070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 Digitalizace v bankovnictví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93E376E-B672-1F44-B78D-F7173E716FB4}"/>
              </a:ext>
            </a:extLst>
          </p:cNvPr>
          <p:cNvSpPr txBox="1">
            <a:spLocks/>
          </p:cNvSpPr>
          <p:nvPr/>
        </p:nvSpPr>
        <p:spPr>
          <a:xfrm>
            <a:off x="2771829" y="313946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i="1" dirty="0"/>
              <a:t>„včera jsem objevil </a:t>
            </a:r>
            <a:r>
              <a:rPr lang="cs-CZ" b="1" i="1" dirty="0" err="1"/>
              <a:t>fejsbuk</a:t>
            </a:r>
            <a:r>
              <a:rPr lang="cs-CZ" b="1" i="1" dirty="0"/>
              <a:t>, dneska vám budu říkat vize“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89D9FBF-FAB0-EF45-BCBA-236B48DAD16E}"/>
              </a:ext>
            </a:extLst>
          </p:cNvPr>
          <p:cNvSpPr txBox="1">
            <a:spLocks/>
          </p:cNvSpPr>
          <p:nvPr/>
        </p:nvSpPr>
        <p:spPr>
          <a:xfrm>
            <a:off x="6992276" y="4420355"/>
            <a:ext cx="2966733" cy="557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/>
              <a:t>M. A. </a:t>
            </a:r>
            <a:r>
              <a:rPr lang="cs-CZ" sz="2800" dirty="0" err="1"/>
              <a:t>Crisis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2877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/>
          <a:lstStyle/>
          <a:p>
            <a:r>
              <a:rPr lang="cs-CZ" b="1" dirty="0"/>
              <a:t>Hlavní driver k. t. v ČR 2019-2021</a:t>
            </a:r>
          </a:p>
        </p:txBody>
      </p:sp>
      <p:sp>
        <p:nvSpPr>
          <p:cNvPr id="9" name="Čárový bublinový popisek 1 8">
            <a:extLst>
              <a:ext uri="{FF2B5EF4-FFF2-40B4-BE49-F238E27FC236}">
                <a16:creationId xmlns:a16="http://schemas.microsoft.com/office/drawing/2014/main" id="{753EBC9F-00B1-C04A-BF78-68855CD0713C}"/>
              </a:ext>
            </a:extLst>
          </p:cNvPr>
          <p:cNvSpPr/>
          <p:nvPr/>
        </p:nvSpPr>
        <p:spPr>
          <a:xfrm>
            <a:off x="6768548" y="5235361"/>
            <a:ext cx="5014360" cy="904461"/>
          </a:xfrm>
          <a:prstGeom prst="borderCallout1">
            <a:avLst>
              <a:gd name="adj1" fmla="val 50618"/>
              <a:gd name="adj2" fmla="val -206"/>
              <a:gd name="adj3" fmla="val -35852"/>
              <a:gd name="adj4" fmla="val -1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JUNK BONDS BOOM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…má presentace zde 1. 2. 2019</a:t>
            </a:r>
          </a:p>
        </p:txBody>
      </p:sp>
    </p:spTree>
    <p:extLst>
      <p:ext uri="{BB962C8B-B14F-4D97-AF65-F5344CB8AC3E}">
        <p14:creationId xmlns:p14="http://schemas.microsoft.com/office/powerpoint/2010/main" val="376222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/>
          <a:lstStyle/>
          <a:p>
            <a:r>
              <a:rPr lang="cs-CZ" b="1" dirty="0"/>
              <a:t>Hlavní driver k. t. v ČR 2019-2021</a:t>
            </a:r>
          </a:p>
        </p:txBody>
      </p:sp>
      <p:sp>
        <p:nvSpPr>
          <p:cNvPr id="9" name="Čárový bublinový popisek 1 8">
            <a:extLst>
              <a:ext uri="{FF2B5EF4-FFF2-40B4-BE49-F238E27FC236}">
                <a16:creationId xmlns:a16="http://schemas.microsoft.com/office/drawing/2014/main" id="{753EBC9F-00B1-C04A-BF78-68855CD0713C}"/>
              </a:ext>
            </a:extLst>
          </p:cNvPr>
          <p:cNvSpPr/>
          <p:nvPr/>
        </p:nvSpPr>
        <p:spPr>
          <a:xfrm>
            <a:off x="6768548" y="5235361"/>
            <a:ext cx="5014360" cy="904461"/>
          </a:xfrm>
          <a:prstGeom prst="borderCallout1">
            <a:avLst>
              <a:gd name="adj1" fmla="val 50618"/>
              <a:gd name="adj2" fmla="val -206"/>
              <a:gd name="adj3" fmla="val -35852"/>
              <a:gd name="adj4" fmla="val -1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JUNK BONDS BOOM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…má presentace zde 1. 2. 2019</a:t>
            </a:r>
          </a:p>
        </p:txBody>
      </p:sp>
    </p:spTree>
    <p:extLst>
      <p:ext uri="{BB962C8B-B14F-4D97-AF65-F5344CB8AC3E}">
        <p14:creationId xmlns:p14="http://schemas.microsoft.com/office/powerpoint/2010/main" val="190698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/>
          <a:lstStyle/>
          <a:p>
            <a:r>
              <a:rPr lang="cs-CZ" b="1" dirty="0"/>
              <a:t>Hlavní driver k. t. v ČR 2019-2021</a:t>
            </a:r>
          </a:p>
        </p:txBody>
      </p:sp>
      <p:sp>
        <p:nvSpPr>
          <p:cNvPr id="9" name="Čárový bublinový popisek 1 8">
            <a:extLst>
              <a:ext uri="{FF2B5EF4-FFF2-40B4-BE49-F238E27FC236}">
                <a16:creationId xmlns:a16="http://schemas.microsoft.com/office/drawing/2014/main" id="{753EBC9F-00B1-C04A-BF78-68855CD0713C}"/>
              </a:ext>
            </a:extLst>
          </p:cNvPr>
          <p:cNvSpPr/>
          <p:nvPr/>
        </p:nvSpPr>
        <p:spPr>
          <a:xfrm>
            <a:off x="6768548" y="5235361"/>
            <a:ext cx="5014360" cy="904461"/>
          </a:xfrm>
          <a:prstGeom prst="borderCallout1">
            <a:avLst>
              <a:gd name="adj1" fmla="val 50618"/>
              <a:gd name="adj2" fmla="val -206"/>
              <a:gd name="adj3" fmla="val -35852"/>
              <a:gd name="adj4" fmla="val -1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JUNK BONDS BOOM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…co se stalo za rok?</a:t>
            </a:r>
          </a:p>
        </p:txBody>
      </p:sp>
    </p:spTree>
    <p:extLst>
      <p:ext uri="{BB962C8B-B14F-4D97-AF65-F5344CB8AC3E}">
        <p14:creationId xmlns:p14="http://schemas.microsoft.com/office/powerpoint/2010/main" val="279828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AAD4-222A-5C41-A08D-3481D2D7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29" y="3954471"/>
            <a:ext cx="8911687" cy="1280890"/>
          </a:xfrm>
        </p:spPr>
        <p:txBody>
          <a:bodyPr/>
          <a:lstStyle/>
          <a:p>
            <a:r>
              <a:rPr lang="cs-CZ" b="1" dirty="0"/>
              <a:t>Hlavní driver k. t. v ČR 2019-2021</a:t>
            </a:r>
          </a:p>
        </p:txBody>
      </p:sp>
      <p:sp>
        <p:nvSpPr>
          <p:cNvPr id="9" name="Čárový bublinový popisek 1 8">
            <a:extLst>
              <a:ext uri="{FF2B5EF4-FFF2-40B4-BE49-F238E27FC236}">
                <a16:creationId xmlns:a16="http://schemas.microsoft.com/office/drawing/2014/main" id="{753EBC9F-00B1-C04A-BF78-68855CD0713C}"/>
              </a:ext>
            </a:extLst>
          </p:cNvPr>
          <p:cNvSpPr/>
          <p:nvPr/>
        </p:nvSpPr>
        <p:spPr>
          <a:xfrm>
            <a:off x="6768548" y="5235361"/>
            <a:ext cx="5014360" cy="904461"/>
          </a:xfrm>
          <a:prstGeom prst="borderCallout1">
            <a:avLst>
              <a:gd name="adj1" fmla="val 50618"/>
              <a:gd name="adj2" fmla="val -206"/>
              <a:gd name="adj3" fmla="val -35852"/>
              <a:gd name="adj4" fmla="val -1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JUNK BONDS BOOM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F8C05A-9CF3-3D4E-9631-B572A27EC873}"/>
              </a:ext>
            </a:extLst>
          </p:cNvPr>
          <p:cNvSpPr txBox="1">
            <a:spLocks/>
          </p:cNvSpPr>
          <p:nvPr/>
        </p:nvSpPr>
        <p:spPr>
          <a:xfrm>
            <a:off x="3711147" y="2539723"/>
            <a:ext cx="7704014" cy="72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Problém se </a:t>
            </a:r>
            <a:r>
              <a:rPr lang="cs-CZ" sz="3200" u="sng" dirty="0"/>
              <a:t>zvětšil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71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4AD3A-4BAB-D545-B74A-D3E77D3F3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cca 1 mld. Kč / měsíčně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FBB1E1-0227-D54F-9D3B-9B542C5FE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 „</a:t>
            </a:r>
            <a:r>
              <a:rPr lang="cs-CZ" dirty="0" err="1"/>
              <a:t>naraisuje</a:t>
            </a:r>
            <a:r>
              <a:rPr lang="cs-CZ" dirty="0"/>
              <a:t>“ prostřednictvím korporátních dluhopisů a podobných nástrojů</a:t>
            </a:r>
          </a:p>
        </p:txBody>
      </p:sp>
    </p:spTree>
    <p:extLst>
      <p:ext uri="{BB962C8B-B14F-4D97-AF65-F5344CB8AC3E}">
        <p14:creationId xmlns:p14="http://schemas.microsoft.com/office/powerpoint/2010/main" val="161282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4AD3A-4BAB-D545-B74A-D3E77D3F3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250 mil. Kč / měsíčně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FBB1E1-0227-D54F-9D3B-9B542C5FE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Naraisuje</a:t>
            </a:r>
            <a:r>
              <a:rPr lang="cs-CZ" dirty="0"/>
              <a:t>“ jediný subjekt</a:t>
            </a:r>
          </a:p>
        </p:txBody>
      </p:sp>
    </p:spTree>
    <p:extLst>
      <p:ext uri="{BB962C8B-B14F-4D97-AF65-F5344CB8AC3E}">
        <p14:creationId xmlns:p14="http://schemas.microsoft.com/office/powerpoint/2010/main" val="84752680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Stébla</Template>
  <TotalTime>74</TotalTime>
  <Words>416</Words>
  <Application>Microsoft Macintosh PowerPoint</Application>
  <PresentationFormat>Širokoúhlá obrazovka</PresentationFormat>
  <Paragraphs>60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Stébla</vt:lpstr>
      <vt:lpstr>Konec IZ/VZ  tak jak je známe</vt:lpstr>
      <vt:lpstr>Věnováno Frantovi</vt:lpstr>
      <vt:lpstr>Proč ne Digitalizace v bankovnictví</vt:lpstr>
      <vt:lpstr>Hlavní driver k. t. v ČR 2019-2021</vt:lpstr>
      <vt:lpstr>Hlavní driver k. t. v ČR 2019-2021</vt:lpstr>
      <vt:lpstr>Hlavní driver k. t. v ČR 2019-2021</vt:lpstr>
      <vt:lpstr>Hlavní driver k. t. v ČR 2019-2021</vt:lpstr>
      <vt:lpstr>cca 1 mld. Kč / měsíčně</vt:lpstr>
      <vt:lpstr>250 mil. Kč / měsíčně</vt:lpstr>
      <vt:lpstr>Hlavní driver k. t. v ČR 2019-2021</vt:lpstr>
      <vt:lpstr>10% p.m.:  Máte štěstí, že jdu kolem</vt:lpstr>
      <vt:lpstr>Přežívání neživotaschopných firem  Bublina na trhu komerčních nemovitostí</vt:lpstr>
      <vt:lpstr>QUANT 2019: +6,24% (3y avg 5,22%) Typický junk bond 2019: 5,5% p.a.</vt:lpstr>
      <vt:lpstr>I kdysi dobří finanční poradci a šéfové poradenských firem přivírají oči: protože za ty prachy…</vt:lpstr>
      <vt:lpstr>Kde jsme: Silný koktejl</vt:lpstr>
      <vt:lpstr>Co s tím?</vt:lpstr>
      <vt:lpstr>Tedy, co s tím?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k. t.</dc:title>
  <dc:creator>Petr Stuchlík</dc:creator>
  <cp:lastModifiedBy>Petr Stuchlík</cp:lastModifiedBy>
  <cp:revision>10</cp:revision>
  <dcterms:created xsi:type="dcterms:W3CDTF">2019-02-01T05:22:31Z</dcterms:created>
  <dcterms:modified xsi:type="dcterms:W3CDTF">2020-02-07T07:35:46Z</dcterms:modified>
</cp:coreProperties>
</file>